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“Let no one cheat you of your reward, taking delight in false humility and worship of angels, intruding into those things which he has not seen, vainly puffed up by his fleshly mind…”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marL="273326" indent="-273326">
              <a:buClr>
                <a:srgbClr val="BEBEBE"/>
              </a:buClr>
              <a:buSzPct val="125000"/>
              <a:buChar char="•"/>
            </a:pPr>
            <a:r>
              <a:t>Revelation 16:13-14, “And I saw three unclean spirits like frogs coming out of the mouth of the dragon, out of the mouth of the beast, and out of the mouth of the false prophet. [14] For they are spirits of demons, performing signs, which go out to the kings of the earth and of the whole world, to gather them to the battle of that great day of God Almighty.”</a:t>
            </a:r>
          </a:p>
          <a:p>
            <a:pPr lvl="1" marL="844826" indent="-273326">
              <a:buClr>
                <a:srgbClr val="BEBEBE"/>
              </a:buClr>
              <a:buSzPct val="125000"/>
              <a:buChar char="•"/>
            </a:pPr>
            <a:r>
              <a:t>The dragon, the beast, and the false prophet work in tandem to gather the world for Armageddon</a:t>
            </a:r>
          </a:p>
          <a:p>
            <a:pPr marL="273326" indent="-273326">
              <a:buClr>
                <a:srgbClr val="BEBEBE"/>
              </a:buClr>
              <a:buSzPct val="125000"/>
              <a:buChar char="•"/>
            </a:pPr>
            <a:r>
              <a:t>19:19: “the beast, the kings of the earth, and their armies, gathered together to make war”</a:t>
            </a:r>
          </a:p>
          <a:p>
            <a:pPr marL="273326" indent="-273326">
              <a:buClr>
                <a:srgbClr val="BEBEBE"/>
              </a:buClr>
              <a:buSzPct val="125000"/>
              <a:buChar char="•"/>
            </a:pPr>
            <a:r>
              <a:t>20:8-9: Satan, “will go out to deceive the nations which are in the four corners of the earth, Gog and Magog, to gather them together to battle, whose number is as the sand of the sea. [9] They went up on the breadth of the earth and surrounded the camp of the saints and the beloved city.”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The Opium Wars arose from China’s attempts to suppress the opium trade. Foreign traders (primarily British) had been illegally exporting opium mainly from India to China since the 18th century, but that trade grew dramatically from about 1820. The resulting widespread addiction in China was causing serious social and economic disruption there. In spring 1839 the Chinese government confiscated and destroyed more than 20,000 chests of opium—some 1,400 tons of the drug—that were warehoused at Canton (Guangzhou) by British merchants.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5692775"/>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2841625"/>
            <a:ext cx="22479000" cy="2857500"/>
          </a:xfrm>
          <a:prstGeom prst="rect">
            <a:avLst/>
          </a:prstGeom>
        </p:spPr>
        <p:txBody>
          <a:bodyPr anchor="b"/>
          <a:lstStyle/>
          <a:p>
            <a:pPr/>
            <a:r>
              <a:t>Title Text</a:t>
            </a:r>
          </a:p>
        </p:txBody>
      </p:sp>
      <p:sp>
        <p:nvSpPr>
          <p:cNvPr id="15" name="Body Level One…"/>
          <p:cNvSpPr txBox="1"/>
          <p:nvPr>
            <p:ph type="body" idx="1"/>
          </p:nvPr>
        </p:nvSpPr>
        <p:spPr>
          <a:xfrm>
            <a:off x="952500" y="6334323"/>
            <a:ext cx="22479000" cy="5997179"/>
          </a:xfrm>
          <a:prstGeom prst="rect">
            <a:avLst/>
          </a:prstGeom>
        </p:spPr>
        <p:txBody>
          <a:bodyPr/>
          <a:lstStyle>
            <a:lvl1pPr marL="0" indent="0">
              <a:lnSpc>
                <a:spcPct val="120000"/>
              </a:lnSpc>
              <a:spcBef>
                <a:spcPts val="0"/>
              </a:spcBef>
              <a:buSzTx/>
              <a:buNone/>
              <a:defRPr sz="6000"/>
            </a:lvl1pPr>
            <a:lvl2pPr marL="0" indent="0">
              <a:lnSpc>
                <a:spcPct val="120000"/>
              </a:lnSpc>
              <a:spcBef>
                <a:spcPts val="0"/>
              </a:spcBef>
              <a:buSzTx/>
              <a:buNone/>
              <a:defRPr sz="6000"/>
            </a:lvl2pPr>
            <a:lvl3pPr marL="0" indent="0">
              <a:lnSpc>
                <a:spcPct val="120000"/>
              </a:lnSpc>
              <a:spcBef>
                <a:spcPts val="0"/>
              </a:spcBef>
              <a:buSzTx/>
              <a:buNone/>
              <a:defRPr sz="6000"/>
            </a:lvl3pPr>
            <a:lvl4pPr marL="0" indent="0">
              <a:lnSpc>
                <a:spcPct val="120000"/>
              </a:lnSpc>
              <a:spcBef>
                <a:spcPts val="0"/>
              </a:spcBef>
              <a:buSzTx/>
              <a:buNone/>
              <a:defRPr sz="6000"/>
            </a:lvl4pPr>
            <a:lvl5pPr marL="0" indent="0">
              <a:lnSpc>
                <a:spcPct val="120000"/>
              </a:lnSpc>
              <a:spcBef>
                <a:spcPts val="0"/>
              </a:spcBef>
              <a:buSzTx/>
              <a:buNone/>
              <a:defRPr sz="60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4, Part 3 (Chapter 19) - The Final Victory Over the Beast and False Prophet"/>
          <p:cNvSpPr txBox="1"/>
          <p:nvPr>
            <p:ph type="body" sz="quarter" idx="1"/>
          </p:nvPr>
        </p:nvSpPr>
        <p:spPr>
          <a:prstGeom prst="rect">
            <a:avLst/>
          </a:prstGeom>
        </p:spPr>
        <p:txBody>
          <a:bodyPr/>
          <a:lstStyle/>
          <a:p>
            <a:pPr/>
            <a:r>
              <a:t>Vision 4, Part 3 (Chapter 19) - The Final Victory Over the Beast and False Prophet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he betrothal"/>
          <p:cNvSpPr txBox="1"/>
          <p:nvPr>
            <p:ph type="title"/>
          </p:nvPr>
        </p:nvSpPr>
        <p:spPr>
          <a:prstGeom prst="rect">
            <a:avLst/>
          </a:prstGeom>
        </p:spPr>
        <p:txBody>
          <a:bodyPr/>
          <a:lstStyle/>
          <a:p>
            <a:pPr/>
            <a:r>
              <a:t>The betrothal</a:t>
            </a:r>
          </a:p>
        </p:txBody>
      </p:sp>
      <p:sp>
        <p:nvSpPr>
          <p:cNvPr id="182" name="As binding as marriage — it could only be broken through divorce (i.e. Matthew 1;18-19)…"/>
          <p:cNvSpPr txBox="1"/>
          <p:nvPr>
            <p:ph type="body" idx="1"/>
          </p:nvPr>
        </p:nvSpPr>
        <p:spPr>
          <a:prstGeom prst="rect">
            <a:avLst/>
          </a:prstGeom>
        </p:spPr>
        <p:txBody>
          <a:bodyPr/>
          <a:lstStyle/>
          <a:p>
            <a:pPr marL="571499" indent="-571499">
              <a:lnSpc>
                <a:spcPct val="110000"/>
              </a:lnSpc>
              <a:buBlip>
                <a:blip r:embed="rId2"/>
              </a:buBlip>
              <a:defRPr sz="6000"/>
            </a:pPr>
            <a:r>
              <a:t>As binding as marriage — it could only be broken through divorce (i.e. Matthew 1;18-19)</a:t>
            </a:r>
          </a:p>
          <a:p>
            <a:pPr marL="571499" indent="-571499">
              <a:lnSpc>
                <a:spcPct val="110000"/>
              </a:lnSpc>
              <a:buBlip>
                <a:blip r:embed="rId2"/>
              </a:buBlip>
              <a:defRPr sz="6000"/>
            </a:pPr>
            <a:r>
              <a:t>Symbolic the church’s earthly relationship with Christ</a:t>
            </a:r>
          </a:p>
          <a:p>
            <a:pPr lvl="1" marL="1142999" indent="-571499">
              <a:lnSpc>
                <a:spcPct val="110000"/>
              </a:lnSpc>
              <a:buBlip>
                <a:blip r:embed="rId2"/>
              </a:buBlip>
              <a:defRPr sz="6000"/>
            </a:pPr>
            <a:r>
              <a:t>2 Corinthians 11:2, “For I feel a divine jealousy for you, since I betrothed you to one husband, to present you as a pure virgin to Christ.”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Between the betrothal and wedding"/>
          <p:cNvSpPr txBox="1"/>
          <p:nvPr>
            <p:ph type="title"/>
          </p:nvPr>
        </p:nvSpPr>
        <p:spPr>
          <a:prstGeom prst="rect">
            <a:avLst/>
          </a:prstGeom>
        </p:spPr>
        <p:txBody>
          <a:bodyPr/>
          <a:lstStyle/>
          <a:p>
            <a:pPr/>
            <a:r>
              <a:t>Between the betrothal and wedding</a:t>
            </a:r>
          </a:p>
        </p:txBody>
      </p:sp>
      <p:sp>
        <p:nvSpPr>
          <p:cNvPr id="185" name="One year between the betrothal and wedding for bride and groom to prepare…"/>
          <p:cNvSpPr txBox="1"/>
          <p:nvPr>
            <p:ph type="body" idx="1"/>
          </p:nvPr>
        </p:nvSpPr>
        <p:spPr>
          <a:prstGeom prst="rect">
            <a:avLst/>
          </a:prstGeom>
        </p:spPr>
        <p:txBody>
          <a:bodyPr/>
          <a:lstStyle/>
          <a:p>
            <a:pPr marL="571499" indent="-571499">
              <a:lnSpc>
                <a:spcPct val="110000"/>
              </a:lnSpc>
              <a:spcBef>
                <a:spcPts val="5000"/>
              </a:spcBef>
              <a:buBlip>
                <a:blip r:embed="rId2"/>
              </a:buBlip>
              <a:defRPr sz="6400"/>
            </a:pPr>
            <a:r>
              <a:t>One year between the betrothal and wedding for bride and groom to prepare</a:t>
            </a:r>
          </a:p>
          <a:p>
            <a:pPr marL="571499" indent="-571499">
              <a:lnSpc>
                <a:spcPct val="110000"/>
              </a:lnSpc>
              <a:spcBef>
                <a:spcPts val="5000"/>
              </a:spcBef>
              <a:buBlip>
                <a:blip r:embed="rId2"/>
              </a:buBlip>
              <a:defRPr sz="6400"/>
            </a:pPr>
            <a:r>
              <a:t>The bride severed all relationships with other possible suitors, maintained her chastity, and prepared her wedding garments</a:t>
            </a:r>
          </a:p>
          <a:p>
            <a:pPr marL="571499" indent="-571499">
              <a:lnSpc>
                <a:spcPct val="110000"/>
              </a:lnSpc>
              <a:spcBef>
                <a:spcPts val="5000"/>
              </a:spcBef>
              <a:buBlip>
                <a:blip r:embed="rId2"/>
              </a:buBlip>
              <a:defRPr sz="6400"/>
            </a:pPr>
            <a:r>
              <a:t>The groom went to his father’s home to prepare a dwelling place for his wife.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When Jesus returns…"/>
          <p:cNvSpPr txBox="1"/>
          <p:nvPr>
            <p:ph type="title"/>
          </p:nvPr>
        </p:nvSpPr>
        <p:spPr>
          <a:prstGeom prst="rect">
            <a:avLst/>
          </a:prstGeom>
        </p:spPr>
        <p:txBody>
          <a:bodyPr/>
          <a:lstStyle/>
          <a:p>
            <a:pPr/>
            <a:r>
              <a:t>When Jesus returns…</a:t>
            </a:r>
          </a:p>
        </p:txBody>
      </p:sp>
      <p:sp>
        <p:nvSpPr>
          <p:cNvPr id="188" name="The church will be chaste…"/>
          <p:cNvSpPr txBox="1"/>
          <p:nvPr>
            <p:ph type="body" idx="1"/>
          </p:nvPr>
        </p:nvSpPr>
        <p:spPr>
          <a:xfrm>
            <a:off x="952500" y="3937107"/>
            <a:ext cx="22479000" cy="8718336"/>
          </a:xfrm>
          <a:prstGeom prst="rect">
            <a:avLst/>
          </a:prstGeom>
        </p:spPr>
        <p:txBody>
          <a:bodyPr/>
          <a:lstStyle/>
          <a:p>
            <a:pPr marL="502919" indent="-502919" defTabSz="726440">
              <a:lnSpc>
                <a:spcPct val="110000"/>
              </a:lnSpc>
              <a:spcBef>
                <a:spcPts val="3100"/>
              </a:spcBef>
              <a:buBlip>
                <a:blip r:embed="rId2"/>
              </a:buBlip>
              <a:defRPr sz="4928"/>
            </a:pPr>
            <a:r>
              <a:t>The church will be chaste</a:t>
            </a:r>
          </a:p>
          <a:p>
            <a:pPr lvl="1" marL="1005839" indent="-502919" defTabSz="726440">
              <a:lnSpc>
                <a:spcPct val="110000"/>
              </a:lnSpc>
              <a:spcBef>
                <a:spcPts val="3100"/>
              </a:spcBef>
              <a:buBlip>
                <a:blip r:embed="rId2"/>
              </a:buBlip>
              <a:defRPr sz="4928"/>
            </a:pPr>
            <a:r>
              <a:t>14:4, “These are the ones who were not defiled with women, for they are virgins.”</a:t>
            </a:r>
          </a:p>
          <a:p>
            <a:pPr lvl="1" marL="1005839" indent="-502919" defTabSz="726440">
              <a:lnSpc>
                <a:spcPct val="110000"/>
              </a:lnSpc>
              <a:spcBef>
                <a:spcPts val="3100"/>
              </a:spcBef>
              <a:buBlip>
                <a:blip r:embed="rId2"/>
              </a:buBlip>
              <a:defRPr sz="4928"/>
            </a:pPr>
            <a:r>
              <a:t>Ephesians 5:27, “that He might present her to Himself a glorious church, not having spot or wrinkle or any such thing, but that she should be holy and without blemish.”</a:t>
            </a:r>
          </a:p>
          <a:p>
            <a:pPr marL="502919" indent="-502919" defTabSz="726440">
              <a:lnSpc>
                <a:spcPct val="110000"/>
              </a:lnSpc>
              <a:spcBef>
                <a:spcPts val="3100"/>
              </a:spcBef>
              <a:buBlip>
                <a:blip r:embed="rId2"/>
              </a:buBlip>
              <a:defRPr sz="4928"/>
            </a:pPr>
            <a:r>
              <a:t>The church will be clothed in righteousness</a:t>
            </a:r>
          </a:p>
          <a:p>
            <a:pPr lvl="1" marL="1005839" indent="-502919" defTabSz="726440">
              <a:lnSpc>
                <a:spcPct val="110000"/>
              </a:lnSpc>
              <a:spcBef>
                <a:spcPts val="3100"/>
              </a:spcBef>
              <a:buBlip>
                <a:blip r:embed="rId2"/>
              </a:buBlip>
              <a:defRPr sz="4928"/>
            </a:pPr>
            <a:r>
              <a:t>19:8, “the fine linen is the righteous acts of the saints.”</a:t>
            </a:r>
          </a:p>
          <a:p>
            <a:pPr lvl="1" marL="1005839" indent="-502919" defTabSz="726440">
              <a:lnSpc>
                <a:spcPct val="110000"/>
              </a:lnSpc>
              <a:spcBef>
                <a:spcPts val="3100"/>
              </a:spcBef>
              <a:buBlip>
                <a:blip r:embed="rId2"/>
              </a:buBlip>
              <a:defRPr sz="4928"/>
            </a:pPr>
            <a:r>
              <a:t>14:13, “‘Yes,’ says the Spirit, ‘that they may rest from their labors, and </a:t>
            </a:r>
            <a:r>
              <a:rPr i="1" u="sng"/>
              <a:t>their works follow them.</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John 14:1-4"/>
          <p:cNvSpPr txBox="1"/>
          <p:nvPr>
            <p:ph type="body" idx="21"/>
          </p:nvPr>
        </p:nvSpPr>
        <p:spPr>
          <a:xfrm>
            <a:off x="952500" y="11532352"/>
            <a:ext cx="22479000" cy="711201"/>
          </a:xfrm>
          <a:prstGeom prst="rect">
            <a:avLst/>
          </a:prstGeom>
        </p:spPr>
        <p:txBody>
          <a:bodyPr/>
          <a:lstStyle/>
          <a:p>
            <a:pPr/>
            <a:r>
              <a:t>–John 14:1-4</a:t>
            </a:r>
          </a:p>
        </p:txBody>
      </p:sp>
      <p:sp>
        <p:nvSpPr>
          <p:cNvPr id="191" name="“Let not your hearts be troubled. Believe in God; believe also in me. In my Father's house are many rooms. If it were not so, would I have told you that I go to prepare a place for you? And if I go and prepare a place for you, I will come again and will "/>
          <p:cNvSpPr txBox="1"/>
          <p:nvPr>
            <p:ph type="body" idx="22"/>
          </p:nvPr>
        </p:nvSpPr>
        <p:spPr>
          <a:xfrm>
            <a:off x="1009107" y="1648201"/>
            <a:ext cx="22365785" cy="8953501"/>
          </a:xfrm>
          <a:prstGeom prst="rect">
            <a:avLst/>
          </a:prstGeom>
        </p:spPr>
        <p:txBody>
          <a:bodyPr/>
          <a:lstStyle>
            <a:lvl1pPr>
              <a:defRPr sz="7400"/>
            </a:lvl1pPr>
          </a:lstStyle>
          <a:p>
            <a:pPr/>
            <a:r>
              <a:t>“Let not your hearts be troubled. Believe in God; believe also in me. In my Father's house are many rooms. If it were not so, would I have told you that I go to prepare a place for you? And if I go and prepare a place for you, I will come again and will take you to myself, that where I am you may be also. And you know the way to where I am going.”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he wedding feast"/>
          <p:cNvSpPr txBox="1"/>
          <p:nvPr>
            <p:ph type="title"/>
          </p:nvPr>
        </p:nvSpPr>
        <p:spPr>
          <a:prstGeom prst="rect">
            <a:avLst/>
          </a:prstGeom>
        </p:spPr>
        <p:txBody>
          <a:bodyPr/>
          <a:lstStyle/>
          <a:p>
            <a:pPr/>
            <a:r>
              <a:t>The wedding feast</a:t>
            </a:r>
          </a:p>
        </p:txBody>
      </p:sp>
      <p:sp>
        <p:nvSpPr>
          <p:cNvPr id="194" name="Seven day feast followed the consummation of the marriage…"/>
          <p:cNvSpPr txBox="1"/>
          <p:nvPr>
            <p:ph type="body" idx="1"/>
          </p:nvPr>
        </p:nvSpPr>
        <p:spPr>
          <a:prstGeom prst="rect">
            <a:avLst/>
          </a:prstGeom>
        </p:spPr>
        <p:txBody>
          <a:bodyPr/>
          <a:lstStyle/>
          <a:p>
            <a:pPr marL="565784" indent="-565784" defTabSz="817244">
              <a:lnSpc>
                <a:spcPct val="110000"/>
              </a:lnSpc>
              <a:spcBef>
                <a:spcPts val="2500"/>
              </a:spcBef>
              <a:buBlip>
                <a:blip r:embed="rId2"/>
              </a:buBlip>
              <a:defRPr sz="4554"/>
            </a:pPr>
            <a:r>
              <a:t>Seven day feast followed the consummation of the marriage</a:t>
            </a:r>
          </a:p>
          <a:p>
            <a:pPr marL="565784" indent="-565784" defTabSz="817244">
              <a:lnSpc>
                <a:spcPct val="110000"/>
              </a:lnSpc>
              <a:spcBef>
                <a:spcPts val="2500"/>
              </a:spcBef>
              <a:buBlip>
                <a:blip r:embed="rId2"/>
              </a:buBlip>
              <a:defRPr sz="4554"/>
            </a:pPr>
            <a:r>
              <a:t>Celebration of the Lamb’s marriage contrasted with the doom of Babylon</a:t>
            </a:r>
          </a:p>
          <a:p>
            <a:pPr lvl="1" marL="1131569" indent="-565784" defTabSz="817244">
              <a:lnSpc>
                <a:spcPct val="110000"/>
              </a:lnSpc>
              <a:spcBef>
                <a:spcPts val="2500"/>
              </a:spcBef>
              <a:buBlip>
                <a:blip r:embed="rId2"/>
              </a:buBlip>
              <a:defRPr sz="4554"/>
            </a:pPr>
            <a:r>
              <a:t>Revelation 18:21-23, “Then a mighty angel took up a stone like a great millstone and threw it into the sea, saying, ‘Thus with violence the great city Babylon shall be thrown down, and shall not be found anymore. [22] The sound of harpists, musicians, flutists, and trumpeters shall not be heard in you anymore. No craftsman of any craft shall be found in you anymore, and the sound of a millstone shall not be heard in you anymore. [23] The light of a lamp shall not shine in you anymore, and the voice of bridegroom and bride shall not be heard in you anymore. For your merchants were the great men of the earth, for by your sorcery all the nations were deceived.’”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evelation 19:9-10"/>
          <p:cNvSpPr txBox="1"/>
          <p:nvPr>
            <p:ph type="ctrTitle"/>
          </p:nvPr>
        </p:nvSpPr>
        <p:spPr>
          <a:prstGeom prst="rect">
            <a:avLst/>
          </a:prstGeom>
        </p:spPr>
        <p:txBody>
          <a:bodyPr/>
          <a:lstStyle/>
          <a:p>
            <a:pPr/>
            <a:r>
              <a:t>Revelation 19:9-10</a:t>
            </a:r>
          </a:p>
        </p:txBody>
      </p:sp>
      <p:sp>
        <p:nvSpPr>
          <p:cNvPr id="197" name="Then he said to me, “Write: 'Blessed are those who are called to the marriage supper of the Lamb!’” And he said to me, “These are the true sayings of God.” And I fell at his feet to worship him. But he said to me, “See that you do not do that! I am your "/>
          <p:cNvSpPr txBox="1"/>
          <p:nvPr>
            <p:ph type="subTitle" idx="1"/>
          </p:nvPr>
        </p:nvSpPr>
        <p:spPr>
          <a:prstGeom prst="rect">
            <a:avLst/>
          </a:prstGeom>
        </p:spPr>
        <p:txBody>
          <a:bodyPr/>
          <a:lstStyle>
            <a:lvl1pPr defTabSz="800735">
              <a:defRPr sz="5820"/>
            </a:lvl1pPr>
          </a:lstStyle>
          <a:p>
            <a:pPr/>
            <a:r>
              <a:t>Then he said to me, “Write: 'Blessed are those who are called to the marriage supper of the Lamb!’” And he said to me, “These are the true sayings of God.” And I fell at his feet to worship him. But he said to me, “See that you do not do that! I am your fellow servant, and of your brethren who have the testimony of Jesus. Worship God! For the testimony of Jesus is the spirit of prophecy.”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he beatitudes of Revelation"/>
          <p:cNvSpPr txBox="1"/>
          <p:nvPr>
            <p:ph type="title"/>
          </p:nvPr>
        </p:nvSpPr>
        <p:spPr>
          <a:prstGeom prst="rect">
            <a:avLst/>
          </a:prstGeom>
        </p:spPr>
        <p:txBody>
          <a:bodyPr/>
          <a:lstStyle/>
          <a:p>
            <a:pPr/>
            <a:r>
              <a:t>The beatitudes of Revelation</a:t>
            </a:r>
          </a:p>
        </p:txBody>
      </p:sp>
      <p:sp>
        <p:nvSpPr>
          <p:cNvPr id="200" name="1:3, “Blessed is the one who reads aloud the words of this prophecy”…"/>
          <p:cNvSpPr txBox="1"/>
          <p:nvPr>
            <p:ph type="body" idx="1"/>
          </p:nvPr>
        </p:nvSpPr>
        <p:spPr>
          <a:prstGeom prst="rect">
            <a:avLst/>
          </a:prstGeom>
        </p:spPr>
        <p:txBody>
          <a:bodyPr/>
          <a:lstStyle/>
          <a:p>
            <a:pPr marL="571499" indent="-571499">
              <a:lnSpc>
                <a:spcPct val="110000"/>
              </a:lnSpc>
              <a:spcBef>
                <a:spcPts val="6700"/>
              </a:spcBef>
              <a:buBlip>
                <a:blip r:embed="rId2"/>
              </a:buBlip>
              <a:defRPr sz="6000"/>
            </a:pPr>
            <a:r>
              <a:t>1:3, “Blessed is the one who reads aloud the words of this prophecy”</a:t>
            </a:r>
          </a:p>
          <a:p>
            <a:pPr marL="571499" indent="-571499">
              <a:lnSpc>
                <a:spcPct val="110000"/>
              </a:lnSpc>
              <a:spcBef>
                <a:spcPts val="6700"/>
              </a:spcBef>
              <a:buBlip>
                <a:blip r:embed="rId2"/>
              </a:buBlip>
              <a:defRPr sz="6000"/>
            </a:pPr>
            <a:r>
              <a:t>1:3, “blessed are those who hear, and who keep what is written in it”</a:t>
            </a:r>
          </a:p>
          <a:p>
            <a:pPr marL="571499" indent="-571499">
              <a:lnSpc>
                <a:spcPct val="110000"/>
              </a:lnSpc>
              <a:spcBef>
                <a:spcPts val="6700"/>
              </a:spcBef>
              <a:buBlip>
                <a:blip r:embed="rId2"/>
              </a:buBlip>
              <a:defRPr sz="6000"/>
            </a:pPr>
            <a:r>
              <a:t>14:13, “Blessed are the dead who die in the Lord from now on.”</a:t>
            </a:r>
          </a:p>
          <a:p>
            <a:pPr marL="571499" indent="-571499">
              <a:lnSpc>
                <a:spcPct val="110000"/>
              </a:lnSpc>
              <a:spcBef>
                <a:spcPts val="6700"/>
              </a:spcBef>
              <a:buBlip>
                <a:blip r:embed="rId2"/>
              </a:buBlip>
              <a:defRPr sz="6000"/>
            </a:pPr>
            <a:r>
              <a:t>16:15, “Blessed is the one who stays awake, keeping his garments on, that he may not go about naked and be seen exposed!”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More beatitudes"/>
          <p:cNvSpPr txBox="1"/>
          <p:nvPr>
            <p:ph type="title"/>
          </p:nvPr>
        </p:nvSpPr>
        <p:spPr>
          <a:prstGeom prst="rect">
            <a:avLst/>
          </a:prstGeom>
        </p:spPr>
        <p:txBody>
          <a:bodyPr/>
          <a:lstStyle/>
          <a:p>
            <a:pPr/>
            <a:r>
              <a:t>More beatitudes</a:t>
            </a:r>
          </a:p>
        </p:txBody>
      </p:sp>
      <p:sp>
        <p:nvSpPr>
          <p:cNvPr id="203" name="19:9, “Blessed are those who are invited to the marriage supper of the Lamb.”…"/>
          <p:cNvSpPr txBox="1"/>
          <p:nvPr>
            <p:ph type="body" idx="1"/>
          </p:nvPr>
        </p:nvSpPr>
        <p:spPr>
          <a:prstGeom prst="rect">
            <a:avLst/>
          </a:prstGeom>
        </p:spPr>
        <p:txBody>
          <a:bodyPr/>
          <a:lstStyle/>
          <a:p>
            <a:pPr marL="554354" indent="-554354" defTabSz="800735">
              <a:lnSpc>
                <a:spcPct val="110000"/>
              </a:lnSpc>
              <a:spcBef>
                <a:spcPts val="5700"/>
              </a:spcBef>
              <a:buBlip>
                <a:blip r:embed="rId2"/>
              </a:buBlip>
              <a:defRPr sz="5820"/>
            </a:pPr>
            <a:r>
              <a:t>19:9, “Blessed are those who are invited to the marriage supper of the Lamb.”</a:t>
            </a:r>
          </a:p>
          <a:p>
            <a:pPr marL="554354" indent="-554354" defTabSz="800735">
              <a:lnSpc>
                <a:spcPct val="110000"/>
              </a:lnSpc>
              <a:spcBef>
                <a:spcPts val="5700"/>
              </a:spcBef>
              <a:buBlip>
                <a:blip r:embed="rId2"/>
              </a:buBlip>
              <a:defRPr sz="5820"/>
            </a:pPr>
            <a:r>
              <a:t>22:7, “Blessed is the one who keeps the words of the prophecy of this book.”</a:t>
            </a:r>
          </a:p>
          <a:p>
            <a:pPr marL="554354" indent="-554354" defTabSz="800735">
              <a:lnSpc>
                <a:spcPct val="110000"/>
              </a:lnSpc>
              <a:spcBef>
                <a:spcPts val="5700"/>
              </a:spcBef>
              <a:buBlip>
                <a:blip r:embed="rId2"/>
              </a:buBlip>
              <a:defRPr sz="5820"/>
            </a:pPr>
            <a:r>
              <a:t>22:14, “Blessed are those who wash their robes, so that they may have the right to the tree of life and that they may enter the city by the gates.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e church is both bride and guest"/>
          <p:cNvSpPr txBox="1"/>
          <p:nvPr>
            <p:ph type="title"/>
          </p:nvPr>
        </p:nvSpPr>
        <p:spPr>
          <a:prstGeom prst="rect">
            <a:avLst/>
          </a:prstGeom>
        </p:spPr>
        <p:txBody>
          <a:bodyPr/>
          <a:lstStyle/>
          <a:p>
            <a:pPr/>
            <a:r>
              <a:t>The church is both bride and guest</a:t>
            </a:r>
          </a:p>
        </p:txBody>
      </p:sp>
      <p:sp>
        <p:nvSpPr>
          <p:cNvPr id="206" name="“Blessed are those who are invited to the marriage supper of the Lamb.”…"/>
          <p:cNvSpPr txBox="1"/>
          <p:nvPr>
            <p:ph type="body" idx="1"/>
          </p:nvPr>
        </p:nvSpPr>
        <p:spPr>
          <a:prstGeom prst="rect">
            <a:avLst/>
          </a:prstGeom>
        </p:spPr>
        <p:txBody>
          <a:bodyPr/>
          <a:lstStyle/>
          <a:p>
            <a:pPr marL="571499" indent="-571499">
              <a:lnSpc>
                <a:spcPct val="110000"/>
              </a:lnSpc>
              <a:buBlip>
                <a:blip r:embed="rId2"/>
              </a:buBlip>
              <a:defRPr sz="6000"/>
            </a:pPr>
            <a:r>
              <a:t>“Blessed are those who are invited to the marriage supper of the Lamb.”</a:t>
            </a:r>
          </a:p>
          <a:p>
            <a:pPr lvl="1" marL="1142999" indent="-571499">
              <a:lnSpc>
                <a:spcPct val="110000"/>
              </a:lnSpc>
              <a:buBlip>
                <a:blip r:embed="rId2"/>
              </a:buBlip>
              <a:defRPr sz="6000"/>
            </a:pPr>
            <a:r>
              <a:t>Matthew 22:2-14 — Parable of the Wedding Feast</a:t>
            </a:r>
          </a:p>
          <a:p>
            <a:pPr lvl="1" marL="1142999" indent="-571499">
              <a:lnSpc>
                <a:spcPct val="110000"/>
              </a:lnSpc>
              <a:buBlip>
                <a:blip r:embed="rId2"/>
              </a:buBlip>
              <a:defRPr sz="6000"/>
            </a:pPr>
            <a:r>
              <a:t>Matthew 25:1-13 — Parable of the 10 virgins</a:t>
            </a:r>
          </a:p>
          <a:p>
            <a:pPr marL="571499" indent="-571499">
              <a:lnSpc>
                <a:spcPct val="110000"/>
              </a:lnSpc>
              <a:buBlip>
                <a:blip r:embed="rId2"/>
              </a:buBlip>
              <a:defRPr sz="6000"/>
            </a:pPr>
            <a:r>
              <a:t>Multiple metaphors are used to communicate different meanings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6"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John worships the angel"/>
          <p:cNvSpPr txBox="1"/>
          <p:nvPr>
            <p:ph type="title"/>
          </p:nvPr>
        </p:nvSpPr>
        <p:spPr>
          <a:prstGeom prst="rect">
            <a:avLst/>
          </a:prstGeom>
        </p:spPr>
        <p:txBody>
          <a:bodyPr/>
          <a:lstStyle/>
          <a:p>
            <a:pPr/>
            <a:r>
              <a:t>John worships the angel</a:t>
            </a:r>
          </a:p>
        </p:txBody>
      </p:sp>
      <p:sp>
        <p:nvSpPr>
          <p:cNvPr id="209" name="The worship of angels is characteristic of false teaching (see Colossians 2:18)…"/>
          <p:cNvSpPr txBox="1"/>
          <p:nvPr>
            <p:ph type="body" idx="1"/>
          </p:nvPr>
        </p:nvSpPr>
        <p:spPr>
          <a:xfrm>
            <a:off x="952500" y="3835191"/>
            <a:ext cx="22479000" cy="8814218"/>
          </a:xfrm>
          <a:prstGeom prst="rect">
            <a:avLst/>
          </a:prstGeom>
        </p:spPr>
        <p:txBody>
          <a:bodyPr/>
          <a:lstStyle/>
          <a:p>
            <a:pPr marL="571499" indent="-571499">
              <a:lnSpc>
                <a:spcPct val="110000"/>
              </a:lnSpc>
              <a:spcBef>
                <a:spcPts val="3600"/>
              </a:spcBef>
              <a:buBlip>
                <a:blip r:embed="rId3"/>
              </a:buBlip>
              <a:defRPr sz="5100"/>
            </a:pPr>
            <a:r>
              <a:t>The worship of angels is characteristic of false teaching (see Colossians 2:18)</a:t>
            </a:r>
          </a:p>
          <a:p>
            <a:pPr marL="571499" indent="-571499">
              <a:lnSpc>
                <a:spcPct val="110000"/>
              </a:lnSpc>
              <a:spcBef>
                <a:spcPts val="3600"/>
              </a:spcBef>
              <a:buBlip>
                <a:blip r:embed="rId3"/>
              </a:buBlip>
              <a:defRPr sz="5100"/>
            </a:pPr>
            <a:r>
              <a:t>“Worship God!”</a:t>
            </a:r>
          </a:p>
          <a:p>
            <a:pPr marL="571499" indent="-571499">
              <a:lnSpc>
                <a:spcPct val="110000"/>
              </a:lnSpc>
              <a:spcBef>
                <a:spcPts val="3600"/>
              </a:spcBef>
              <a:buBlip>
                <a:blip r:embed="rId3"/>
              </a:buBlip>
              <a:defRPr sz="5100"/>
            </a:pPr>
            <a:r>
              <a:t>Revelation 5:8-9, “Now when He had taken the scroll, the four living creatures and the twenty-four elders fell down before the Lamb, each having a harp, and golden bowls full of incense, which are the prayers of the saints. [9] And they sang a new song, saying: ‘You are worthy to take the scroll, And to open its seals; For You were slain, And have redeemed us to God by Your blood Out of every tribe and tongue and people and nation,’”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actors in Vision #4"/>
          <p:cNvSpPr txBox="1"/>
          <p:nvPr>
            <p:ph type="title"/>
          </p:nvPr>
        </p:nvSpPr>
        <p:spPr>
          <a:prstGeom prst="rect">
            <a:avLst/>
          </a:prstGeom>
        </p:spPr>
        <p:txBody>
          <a:bodyPr/>
          <a:lstStyle/>
          <a:p>
            <a:pPr/>
            <a:r>
              <a:t>actors in Vision #4</a:t>
            </a:r>
          </a:p>
        </p:txBody>
      </p:sp>
      <p:sp>
        <p:nvSpPr>
          <p:cNvPr id="158" name="The beast — the Latin kingdom culminating in the Catholic Church…"/>
          <p:cNvSpPr txBox="1"/>
          <p:nvPr>
            <p:ph type="body" idx="1"/>
          </p:nvPr>
        </p:nvSpPr>
        <p:spPr>
          <a:prstGeom prst="rect">
            <a:avLst/>
          </a:prstGeom>
        </p:spPr>
        <p:txBody>
          <a:bodyPr/>
          <a:lstStyle/>
          <a:p>
            <a:pPr marL="745434" indent="-745434">
              <a:lnSpc>
                <a:spcPct val="150000"/>
              </a:lnSpc>
              <a:spcBef>
                <a:spcPts val="3600"/>
              </a:spcBef>
              <a:buBlip>
                <a:blip r:embed="rId2"/>
              </a:buBlip>
              <a:defRPr sz="6000"/>
            </a:pPr>
            <a:r>
              <a:t>The beast — the Latin kingdom culminating in the Catholic Church</a:t>
            </a:r>
          </a:p>
          <a:p>
            <a:pPr marL="745434" indent="-745434">
              <a:lnSpc>
                <a:spcPct val="150000"/>
              </a:lnSpc>
              <a:spcBef>
                <a:spcPts val="3600"/>
              </a:spcBef>
              <a:buBlip>
                <a:blip r:embed="rId2"/>
              </a:buBlip>
              <a:defRPr sz="6000"/>
            </a:pPr>
            <a:r>
              <a:t>Babylon — those who received the mark of the beast, worship its image, etc.</a:t>
            </a:r>
          </a:p>
          <a:p>
            <a:pPr marL="745434" indent="-745434">
              <a:lnSpc>
                <a:spcPct val="150000"/>
              </a:lnSpc>
              <a:spcBef>
                <a:spcPts val="3600"/>
              </a:spcBef>
              <a:buBlip>
                <a:blip r:embed="rId2"/>
              </a:buBlip>
              <a:defRPr sz="6000"/>
            </a:pPr>
            <a:r>
              <a:t>The false prophet — the office of the papacy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Revelation 19:11-14"/>
          <p:cNvSpPr txBox="1"/>
          <p:nvPr>
            <p:ph type="ctrTitle"/>
          </p:nvPr>
        </p:nvSpPr>
        <p:spPr>
          <a:prstGeom prst="rect">
            <a:avLst/>
          </a:prstGeom>
        </p:spPr>
        <p:txBody>
          <a:bodyPr/>
          <a:lstStyle/>
          <a:p>
            <a:pPr/>
            <a:r>
              <a:t>Revelation 19:11-14</a:t>
            </a:r>
          </a:p>
        </p:txBody>
      </p:sp>
      <p:sp>
        <p:nvSpPr>
          <p:cNvPr id="214" name="Now I saw heaven opened, and behold, a white horse. And He who sat on him was called Faithful and True, and in righteousness He judges and makes war. His eyes were like a flame of fire, and on His head were many crowns. He had a name written that no one "/>
          <p:cNvSpPr txBox="1"/>
          <p:nvPr>
            <p:ph type="subTitle" idx="1"/>
          </p:nvPr>
        </p:nvSpPr>
        <p:spPr>
          <a:prstGeom prst="rect">
            <a:avLst/>
          </a:prstGeom>
        </p:spPr>
        <p:txBody>
          <a:bodyPr/>
          <a:lstStyle>
            <a:lvl1pPr defTabSz="759459">
              <a:defRPr sz="5520"/>
            </a:lvl1pPr>
          </a:lstStyle>
          <a:p>
            <a:pPr/>
            <a:r>
              <a:t>Now I saw heaven opened, and behold, a white horse. And He who sat on him was called Faithful and True, and in righteousness He judges and makes war. His eyes were like a flame of fire, and on His head were many crowns. He had a name written that no one knew except Himself. He was clothed with a robe dipped in blood, and His name is called The Word of God. And the armies in heaven, clothed in fine linen, white and clean, followed Him on white horses.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What John Saw"/>
          <p:cNvSpPr txBox="1"/>
          <p:nvPr>
            <p:ph type="title"/>
          </p:nvPr>
        </p:nvSpPr>
        <p:spPr>
          <a:prstGeom prst="rect">
            <a:avLst/>
          </a:prstGeom>
        </p:spPr>
        <p:txBody>
          <a:bodyPr/>
          <a:lstStyle/>
          <a:p>
            <a:pPr/>
            <a:r>
              <a:t>What John Saw</a:t>
            </a:r>
          </a:p>
        </p:txBody>
      </p:sp>
      <p:sp>
        <p:nvSpPr>
          <p:cNvPr id="217" name="“white horse” — victorious war (remember seal #1)…"/>
          <p:cNvSpPr txBox="1"/>
          <p:nvPr>
            <p:ph type="body" idx="1"/>
          </p:nvPr>
        </p:nvSpPr>
        <p:spPr>
          <a:prstGeom prst="rect">
            <a:avLst/>
          </a:prstGeom>
        </p:spPr>
        <p:txBody>
          <a:bodyPr/>
          <a:lstStyle/>
          <a:p>
            <a:pPr marL="571499" indent="-571499">
              <a:lnSpc>
                <a:spcPct val="110000"/>
              </a:lnSpc>
              <a:spcBef>
                <a:spcPts val="5400"/>
              </a:spcBef>
              <a:buBlip>
                <a:blip r:embed="rId2"/>
              </a:buBlip>
              <a:defRPr sz="6000"/>
            </a:pPr>
            <a:r>
              <a:t>“white horse” — victorious war (remember seal #1)</a:t>
            </a:r>
          </a:p>
          <a:p>
            <a:pPr marL="571499" indent="-571499">
              <a:lnSpc>
                <a:spcPct val="110000"/>
              </a:lnSpc>
              <a:spcBef>
                <a:spcPts val="5400"/>
              </a:spcBef>
              <a:buBlip>
                <a:blip r:embed="rId2"/>
              </a:buBlip>
              <a:defRPr sz="6000"/>
            </a:pPr>
            <a:r>
              <a:t>“Faithful and True” — what Jesus calls Himself to the Laodiceans (3:14)</a:t>
            </a:r>
          </a:p>
          <a:p>
            <a:pPr marL="571499" indent="-571499">
              <a:lnSpc>
                <a:spcPct val="110000"/>
              </a:lnSpc>
              <a:spcBef>
                <a:spcPts val="5400"/>
              </a:spcBef>
              <a:buBlip>
                <a:blip r:embed="rId2"/>
              </a:buBlip>
              <a:defRPr sz="6000"/>
            </a:pPr>
            <a:r>
              <a:t>“in righteousness He judges and makes war” — His cause is just</a:t>
            </a:r>
          </a:p>
          <a:p>
            <a:pPr marL="571499" indent="-571499">
              <a:lnSpc>
                <a:spcPct val="110000"/>
              </a:lnSpc>
              <a:spcBef>
                <a:spcPts val="5400"/>
              </a:spcBef>
              <a:buBlip>
                <a:blip r:embed="rId2"/>
              </a:buBlip>
              <a:defRPr sz="6000"/>
            </a:pPr>
            <a:r>
              <a:t>“His eyes were like a flame of fire” — piercing discernment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more of what John saw"/>
          <p:cNvSpPr txBox="1"/>
          <p:nvPr>
            <p:ph type="title"/>
          </p:nvPr>
        </p:nvSpPr>
        <p:spPr>
          <a:prstGeom prst="rect">
            <a:avLst/>
          </a:prstGeom>
        </p:spPr>
        <p:txBody>
          <a:bodyPr/>
          <a:lstStyle/>
          <a:p>
            <a:pPr/>
            <a:r>
              <a:t>more of what John saw</a:t>
            </a:r>
          </a:p>
        </p:txBody>
      </p:sp>
      <p:sp>
        <p:nvSpPr>
          <p:cNvPr id="220" name="“on His head were many crowns” — He is “King of kings and Lord of lords” (see verse 16)…"/>
          <p:cNvSpPr txBox="1"/>
          <p:nvPr>
            <p:ph type="body" idx="1"/>
          </p:nvPr>
        </p:nvSpPr>
        <p:spPr>
          <a:prstGeom prst="rect">
            <a:avLst/>
          </a:prstGeom>
        </p:spPr>
        <p:txBody>
          <a:bodyPr/>
          <a:lstStyle/>
          <a:p>
            <a:pPr marL="537209" indent="-537209" defTabSz="775969">
              <a:lnSpc>
                <a:spcPct val="110000"/>
              </a:lnSpc>
              <a:spcBef>
                <a:spcPts val="3300"/>
              </a:spcBef>
              <a:buBlip>
                <a:blip r:embed="rId2"/>
              </a:buBlip>
              <a:defRPr sz="4888"/>
            </a:pPr>
            <a:r>
              <a:t>“on His head were many crowns” — He is “King of kings and Lord of lords” (see verse 16)</a:t>
            </a:r>
          </a:p>
          <a:p>
            <a:pPr marL="537209" indent="-537209" defTabSz="775969">
              <a:lnSpc>
                <a:spcPct val="110000"/>
              </a:lnSpc>
              <a:spcBef>
                <a:spcPts val="3300"/>
              </a:spcBef>
              <a:buBlip>
                <a:blip r:embed="rId2"/>
              </a:buBlip>
              <a:defRPr sz="4888"/>
            </a:pPr>
            <a:r>
              <a:t>“He had a name written that no one knew except Himself”</a:t>
            </a:r>
          </a:p>
          <a:p>
            <a:pPr lvl="1" marL="1074419" indent="-537209" defTabSz="775969">
              <a:lnSpc>
                <a:spcPct val="110000"/>
              </a:lnSpc>
              <a:spcBef>
                <a:spcPts val="3300"/>
              </a:spcBef>
              <a:buBlip>
                <a:blip r:embed="rId2"/>
              </a:buBlip>
              <a:defRPr sz="4888"/>
            </a:pPr>
            <a:r>
              <a:t>Hearkens back to His promise to Pergamum, “And I will give him a white stone, and on the stone a new name written which no one knows except him who receives it.”</a:t>
            </a:r>
          </a:p>
          <a:p>
            <a:pPr lvl="1" marL="1074419" indent="-537209" defTabSz="775969">
              <a:lnSpc>
                <a:spcPct val="110000"/>
              </a:lnSpc>
              <a:spcBef>
                <a:spcPts val="3300"/>
              </a:spcBef>
              <a:buBlip>
                <a:blip r:embed="rId2"/>
              </a:buBlip>
              <a:defRPr sz="4888"/>
            </a:pPr>
            <a:r>
              <a:t>Matthew 11:27, “All things have been delivered to Me by My Father, and no one knows the Son except the Father. Nor does anyone know the Father except the Son, and the one to whom the Son wills to reveal Him.”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he armies of heaven"/>
          <p:cNvSpPr txBox="1"/>
          <p:nvPr>
            <p:ph type="title"/>
          </p:nvPr>
        </p:nvSpPr>
        <p:spPr>
          <a:prstGeom prst="rect">
            <a:avLst/>
          </a:prstGeom>
        </p:spPr>
        <p:txBody>
          <a:bodyPr/>
          <a:lstStyle/>
          <a:p>
            <a:pPr/>
            <a:r>
              <a:t>The armies of heaven</a:t>
            </a:r>
          </a:p>
        </p:txBody>
      </p:sp>
      <p:sp>
        <p:nvSpPr>
          <p:cNvPr id="223" name="“clothed in white linen”…"/>
          <p:cNvSpPr txBox="1"/>
          <p:nvPr>
            <p:ph type="body" idx="1"/>
          </p:nvPr>
        </p:nvSpPr>
        <p:spPr>
          <a:prstGeom prst="rect">
            <a:avLst/>
          </a:prstGeom>
        </p:spPr>
        <p:txBody>
          <a:bodyPr/>
          <a:lstStyle/>
          <a:p>
            <a:pPr marL="565784" indent="-565784" defTabSz="817244">
              <a:lnSpc>
                <a:spcPct val="110000"/>
              </a:lnSpc>
              <a:spcBef>
                <a:spcPts val="3500"/>
              </a:spcBef>
              <a:buBlip>
                <a:blip r:embed="rId2"/>
              </a:buBlip>
              <a:defRPr sz="4950"/>
            </a:pPr>
            <a:r>
              <a:t>“clothed in white linen”</a:t>
            </a:r>
          </a:p>
          <a:p>
            <a:pPr lvl="1" marL="1131569" indent="-565784" defTabSz="817244">
              <a:lnSpc>
                <a:spcPct val="110000"/>
              </a:lnSpc>
              <a:spcBef>
                <a:spcPts val="3500"/>
              </a:spcBef>
              <a:buBlip>
                <a:blip r:embed="rId2"/>
              </a:buBlip>
              <a:defRPr sz="4950"/>
            </a:pPr>
            <a:r>
              <a:t>Revelation 15:6, “And out of the temple came the seven angels having the seven plagues, clothed in pure bright linen, and having their chests girded with golden bands.”</a:t>
            </a:r>
          </a:p>
          <a:p>
            <a:pPr marL="565784" indent="-565784" defTabSz="817244">
              <a:lnSpc>
                <a:spcPct val="110000"/>
              </a:lnSpc>
              <a:spcBef>
                <a:spcPts val="3500"/>
              </a:spcBef>
              <a:buBlip>
                <a:blip r:embed="rId2"/>
              </a:buBlip>
              <a:defRPr sz="4950"/>
            </a:pPr>
            <a:r>
              <a:t>Jude 1:14-15,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2 Thessalonians 1:5-10"/>
          <p:cNvSpPr txBox="1"/>
          <p:nvPr>
            <p:ph type="body" idx="21"/>
          </p:nvPr>
        </p:nvSpPr>
        <p:spPr>
          <a:xfrm>
            <a:off x="952500" y="12033250"/>
            <a:ext cx="22479000" cy="711200"/>
          </a:xfrm>
          <a:prstGeom prst="rect">
            <a:avLst/>
          </a:prstGeom>
        </p:spPr>
        <p:txBody>
          <a:bodyPr/>
          <a:lstStyle/>
          <a:p>
            <a:pPr/>
            <a:r>
              <a:t>–2 Thessalonians 1:5-10</a:t>
            </a:r>
          </a:p>
        </p:txBody>
      </p:sp>
      <p:sp>
        <p:nvSpPr>
          <p:cNvPr id="226" name="“which is manifest evidence of the righteous judgment of God, that you may be counted worthy of the kingdom of God, for which you also suffer; since it is a righteous thing with God to repay with tribulation those who trouble you, and to give you who are"/>
          <p:cNvSpPr txBox="1"/>
          <p:nvPr>
            <p:ph type="body" idx="22"/>
          </p:nvPr>
        </p:nvSpPr>
        <p:spPr>
          <a:xfrm>
            <a:off x="1050514" y="1630262"/>
            <a:ext cx="22282972" cy="9693475"/>
          </a:xfrm>
          <a:prstGeom prst="rect">
            <a:avLst/>
          </a:prstGeom>
        </p:spPr>
        <p:txBody>
          <a:bodyPr/>
          <a:lstStyle/>
          <a:p>
            <a:pPr>
              <a:defRPr sz="5600"/>
            </a:pPr>
            <a:r>
              <a:t>“which is manifest evidence of the righteous judgment of God, that you may be counted worthy of the kingdom of God, for which you also suffer; since it is a righteous thing with God to repay with tribulation those who trouble you, and to give you who are troubled rest with us </a:t>
            </a:r>
            <a:r>
              <a:rPr i="1" u="sng"/>
              <a:t>when the Lord Jesus is revealed from heaven with His mighty angels</a:t>
            </a:r>
            <a:r>
              <a:t>, in flaming fire taking vengeance on those who do not know God, and on those who do not obey the gospel of our Lord Jesus Christ. These shall be punished with everlasting destruction from the presence of the Lord and from the glory of His power, when He comes, in that Day, to be glorified in His saints and to be admired among all those who believe, because our testimony among you was believed.”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velation 19:15-16"/>
          <p:cNvSpPr txBox="1"/>
          <p:nvPr>
            <p:ph type="ctrTitle"/>
          </p:nvPr>
        </p:nvSpPr>
        <p:spPr>
          <a:prstGeom prst="rect">
            <a:avLst/>
          </a:prstGeom>
        </p:spPr>
        <p:txBody>
          <a:bodyPr/>
          <a:lstStyle/>
          <a:p>
            <a:pPr/>
            <a:r>
              <a:t>Revelation 19:15-16</a:t>
            </a:r>
          </a:p>
        </p:txBody>
      </p:sp>
      <p:sp>
        <p:nvSpPr>
          <p:cNvPr id="229" name="Now out of His mouth goes a sharp sword, that with it He should strike the nations. And He Himself will rule them with a rod of iron. He Himself treads the winepress of the fierceness and wrath of Almighty God. And He has on His robe and on His thigh a n"/>
          <p:cNvSpPr txBox="1"/>
          <p:nvPr>
            <p:ph type="subTitle" idx="1"/>
          </p:nvPr>
        </p:nvSpPr>
        <p:spPr>
          <a:prstGeom prst="rect">
            <a:avLst/>
          </a:prstGeom>
        </p:spPr>
        <p:txBody>
          <a:bodyPr/>
          <a:lstStyle/>
          <a:p>
            <a:pPr/>
            <a:r>
              <a:t>Now out of His mouth goes a sharp sword, that with it He should strike the nations. And He Himself will rule them with a rod of iron. He Himself treads the winepress of the fierceness and wrath of Almighty God. And He has on His robe and on His thigh a name written: KING OF KINGS AND LORD OF LORDS.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What John Saw"/>
          <p:cNvSpPr txBox="1"/>
          <p:nvPr>
            <p:ph type="title"/>
          </p:nvPr>
        </p:nvSpPr>
        <p:spPr>
          <a:prstGeom prst="rect">
            <a:avLst/>
          </a:prstGeom>
        </p:spPr>
        <p:txBody>
          <a:bodyPr/>
          <a:lstStyle/>
          <a:p>
            <a:pPr/>
            <a:r>
              <a:t>What John Saw</a:t>
            </a:r>
          </a:p>
        </p:txBody>
      </p:sp>
      <p:sp>
        <p:nvSpPr>
          <p:cNvPr id="232" name="“out of His mouth goes a sharp sword, with it He should strike the nations” — the word of God…"/>
          <p:cNvSpPr txBox="1"/>
          <p:nvPr>
            <p:ph type="body" idx="1"/>
          </p:nvPr>
        </p:nvSpPr>
        <p:spPr>
          <a:prstGeom prst="rect">
            <a:avLst/>
          </a:prstGeom>
        </p:spPr>
        <p:txBody>
          <a:bodyPr/>
          <a:lstStyle/>
          <a:p>
            <a:pPr marL="554354" indent="-554354" defTabSz="800735">
              <a:lnSpc>
                <a:spcPct val="110000"/>
              </a:lnSpc>
              <a:spcBef>
                <a:spcPts val="3800"/>
              </a:spcBef>
              <a:buBlip>
                <a:blip r:embed="rId2"/>
              </a:buBlip>
              <a:defRPr sz="5432"/>
            </a:pPr>
            <a:r>
              <a:t>“out of His mouth goes a sharp sword, with it He should strike the nations” — the word of God</a:t>
            </a:r>
          </a:p>
          <a:p>
            <a:pPr lvl="1" marL="1108710" indent="-554355" defTabSz="800735">
              <a:lnSpc>
                <a:spcPct val="110000"/>
              </a:lnSpc>
              <a:spcBef>
                <a:spcPts val="3800"/>
              </a:spcBef>
              <a:buBlip>
                <a:blip r:embed="rId2"/>
              </a:buBlip>
              <a:defRPr sz="5432"/>
            </a:pPr>
            <a:r>
              <a:t>John 12:48, “He who rejects Me, and does not receive My words, has that which judges him—the word that I have spoken will judge him in the last day.”</a:t>
            </a:r>
          </a:p>
          <a:p>
            <a:pPr marL="554354" indent="-554354" defTabSz="800735">
              <a:lnSpc>
                <a:spcPct val="110000"/>
              </a:lnSpc>
              <a:spcBef>
                <a:spcPts val="3800"/>
              </a:spcBef>
              <a:buBlip>
                <a:blip r:embed="rId2"/>
              </a:buBlip>
              <a:defRPr sz="5432"/>
            </a:pPr>
            <a:r>
              <a:t>“He Himself will rule them with a rod of iron” — Psalm 2:8-9, Revelation 12:5</a:t>
            </a:r>
          </a:p>
          <a:p>
            <a:pPr marL="554354" indent="-554354" defTabSz="800735">
              <a:lnSpc>
                <a:spcPct val="110000"/>
              </a:lnSpc>
              <a:spcBef>
                <a:spcPts val="3800"/>
              </a:spcBef>
              <a:buBlip>
                <a:blip r:embed="rId2"/>
              </a:buBlip>
              <a:defRPr sz="5432"/>
            </a:pPr>
            <a:r>
              <a:t>“He Himself treads the winepress” — Isaiah 63:1-6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2"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evelation 19:17-18"/>
          <p:cNvSpPr txBox="1"/>
          <p:nvPr>
            <p:ph type="ctrTitle"/>
          </p:nvPr>
        </p:nvSpPr>
        <p:spPr>
          <a:prstGeom prst="rect">
            <a:avLst/>
          </a:prstGeom>
        </p:spPr>
        <p:txBody>
          <a:bodyPr/>
          <a:lstStyle/>
          <a:p>
            <a:pPr/>
            <a:r>
              <a:t>Revelation 19:17-18</a:t>
            </a:r>
          </a:p>
        </p:txBody>
      </p:sp>
      <p:sp>
        <p:nvSpPr>
          <p:cNvPr id="235" name="Then I saw an angel standing in the sun; and he cried with a loud voice, saying to all the birds that fly in the midst of heaven, &quot;Come and gather together for the supper of the great God, that you may eat the flesh of kings, the flesh of captains, the f"/>
          <p:cNvSpPr txBox="1"/>
          <p:nvPr>
            <p:ph type="subTitle" idx="1"/>
          </p:nvPr>
        </p:nvSpPr>
        <p:spPr>
          <a:xfrm>
            <a:off x="952500" y="5933614"/>
            <a:ext cx="22479000" cy="6700782"/>
          </a:xfrm>
          <a:prstGeom prst="rect">
            <a:avLst/>
          </a:prstGeom>
        </p:spPr>
        <p:txBody>
          <a:bodyPr/>
          <a:lstStyle/>
          <a:p>
            <a:pPr/>
            <a:r>
              <a:t>Then I saw an angel standing in the sun; and he cried with a loud voice, saying to all the birds that fly in the midst of heaven, "Come and gather together for the supper of the great God, that you may eat the flesh of kings, the flesh of captains, the flesh of mighty men, the flesh of horses and of those who sit on them, and the flesh of all people, free and slave, both small and great."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Ezekiel 39:17-20"/>
          <p:cNvSpPr txBox="1"/>
          <p:nvPr>
            <p:ph type="body" idx="21"/>
          </p:nvPr>
        </p:nvSpPr>
        <p:spPr>
          <a:xfrm>
            <a:off x="952500" y="11768231"/>
            <a:ext cx="22479000" cy="711201"/>
          </a:xfrm>
          <a:prstGeom prst="rect">
            <a:avLst/>
          </a:prstGeom>
        </p:spPr>
        <p:txBody>
          <a:bodyPr/>
          <a:lstStyle/>
          <a:p>
            <a:pPr/>
            <a:r>
              <a:t>–Ezekiel 39:17-20</a:t>
            </a:r>
          </a:p>
        </p:txBody>
      </p:sp>
      <p:sp>
        <p:nvSpPr>
          <p:cNvPr id="238" name="“And as for you, son of man, thus says the Lord GOD, 'Speak to every sort of bird and to every beast of the field: &quot;Assemble yourselves and come; Gather together from all sides to My sacrificial meal Which I am sacrificing for you, A great sacrificial me"/>
          <p:cNvSpPr txBox="1"/>
          <p:nvPr>
            <p:ph type="body" idx="22"/>
          </p:nvPr>
        </p:nvSpPr>
        <p:spPr>
          <a:xfrm>
            <a:off x="996380" y="1096850"/>
            <a:ext cx="22391241" cy="10292081"/>
          </a:xfrm>
          <a:prstGeom prst="rect">
            <a:avLst/>
          </a:prstGeom>
        </p:spPr>
        <p:txBody>
          <a:bodyPr/>
          <a:lstStyle>
            <a:lvl1pPr>
              <a:defRPr sz="5900"/>
            </a:lvl1pPr>
          </a:lstStyle>
          <a:p>
            <a:pPr/>
            <a:r>
              <a:t>“And as for you, son of man, thus says the Lord GOD, 'Speak to every sort of bird and to every beast of the field: "Assemble yourselves and come; Gather together from all sides to My sacrificial meal Which I am sacrificing for you, A great sacrificial meal on the mountains of Israel, That you may eat flesh and drink blood. You shall eat the flesh of the mighty, Drink the blood of the princes of the earth, Of rams and lambs, Of goats and bulls, All of them fatlings of Bashan. You shall eat fat till you are full, And drink blood till you are drunk, At My sacrificial meal Which I am sacrificing for you. You shall be filled at My table With horses and riders, With mighty men And with all the men of war,’ says the Lord GOD.”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Armageddon"/>
          <p:cNvSpPr txBox="1"/>
          <p:nvPr>
            <p:ph type="title"/>
          </p:nvPr>
        </p:nvSpPr>
        <p:spPr>
          <a:prstGeom prst="rect">
            <a:avLst/>
          </a:prstGeom>
        </p:spPr>
        <p:txBody>
          <a:bodyPr/>
          <a:lstStyle/>
          <a:p>
            <a:pPr/>
            <a:r>
              <a:t>Armageddon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Events in Vision #4"/>
          <p:cNvSpPr txBox="1"/>
          <p:nvPr>
            <p:ph type="title"/>
          </p:nvPr>
        </p:nvSpPr>
        <p:spPr>
          <a:prstGeom prst="rect">
            <a:avLst/>
          </a:prstGeom>
        </p:spPr>
        <p:txBody>
          <a:bodyPr/>
          <a:lstStyle/>
          <a:p>
            <a:pPr/>
            <a:r>
              <a:t>Events in Vision #4</a:t>
            </a:r>
          </a:p>
        </p:txBody>
      </p:sp>
      <p:sp>
        <p:nvSpPr>
          <p:cNvPr id="161" name="Chapter 16: God’s judgment of the beast and Babylon…"/>
          <p:cNvSpPr txBox="1"/>
          <p:nvPr>
            <p:ph type="body" idx="1"/>
          </p:nvPr>
        </p:nvSpPr>
        <p:spPr>
          <a:prstGeom prst="rect">
            <a:avLst/>
          </a:prstGeom>
        </p:spPr>
        <p:txBody>
          <a:bodyPr/>
          <a:lstStyle/>
          <a:p>
            <a:pPr marL="745434" indent="-745434">
              <a:lnSpc>
                <a:spcPct val="150000"/>
              </a:lnSpc>
              <a:spcBef>
                <a:spcPts val="3600"/>
              </a:spcBef>
              <a:buBlip>
                <a:blip r:embed="rId2"/>
              </a:buBlip>
              <a:defRPr sz="6000"/>
            </a:pPr>
            <a:r>
              <a:t>Chapter 16: God’s judgment of the beast and Babylon</a:t>
            </a:r>
          </a:p>
          <a:p>
            <a:pPr marL="745434" indent="-745434">
              <a:lnSpc>
                <a:spcPct val="150000"/>
              </a:lnSpc>
              <a:spcBef>
                <a:spcPts val="3600"/>
              </a:spcBef>
              <a:buBlip>
                <a:blip r:embed="rId2"/>
              </a:buBlip>
              <a:defRPr sz="6000"/>
            </a:pPr>
            <a:r>
              <a:t>Chapter 17: interpreting the beast and Babylon</a:t>
            </a:r>
          </a:p>
          <a:p>
            <a:pPr marL="745434" indent="-745434">
              <a:lnSpc>
                <a:spcPct val="150000"/>
              </a:lnSpc>
              <a:spcBef>
                <a:spcPts val="3600"/>
              </a:spcBef>
              <a:buBlip>
                <a:blip r:embed="rId2"/>
              </a:buBlip>
              <a:defRPr sz="6000"/>
            </a:pPr>
            <a:r>
              <a:t>Chapter 18: the impact of their fall</a:t>
            </a:r>
          </a:p>
          <a:p>
            <a:pPr marL="745434" indent="-745434">
              <a:lnSpc>
                <a:spcPct val="150000"/>
              </a:lnSpc>
              <a:spcBef>
                <a:spcPts val="3600"/>
              </a:spcBef>
              <a:buBlip>
                <a:blip r:embed="rId2"/>
              </a:buBlip>
              <a:defRPr sz="6000"/>
            </a:pPr>
            <a:r>
              <a:t>Chapter 19:  Armageddon and the final victory over the beast and false prophet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wo depictions of armageddon"/>
          <p:cNvSpPr txBox="1"/>
          <p:nvPr>
            <p:ph type="title"/>
          </p:nvPr>
        </p:nvSpPr>
        <p:spPr>
          <a:prstGeom prst="rect">
            <a:avLst/>
          </a:prstGeom>
        </p:spPr>
        <p:txBody>
          <a:bodyPr/>
          <a:lstStyle/>
          <a:p>
            <a:pPr/>
            <a:r>
              <a:t>Two depictions of armageddon</a:t>
            </a:r>
          </a:p>
        </p:txBody>
      </p:sp>
      <p:sp>
        <p:nvSpPr>
          <p:cNvPr id="243" name="Revelation 16:13-14, “And I saw three unclean spirits like frogs coming out of the mouth of the dragon, out of the mouth of the beast, and out of the mouth of the false prophet. [14] For they are spirits of demons, performing signs, which go out to the k"/>
          <p:cNvSpPr txBox="1"/>
          <p:nvPr>
            <p:ph type="body" idx="1"/>
          </p:nvPr>
        </p:nvSpPr>
        <p:spPr>
          <a:xfrm>
            <a:off x="952500" y="3856154"/>
            <a:ext cx="22479000" cy="8880242"/>
          </a:xfrm>
          <a:prstGeom prst="rect">
            <a:avLst/>
          </a:prstGeom>
        </p:spPr>
        <p:txBody>
          <a:bodyPr/>
          <a:lstStyle/>
          <a:p>
            <a:pPr marL="531494" indent="-531494" defTabSz="767715">
              <a:lnSpc>
                <a:spcPct val="110000"/>
              </a:lnSpc>
              <a:spcBef>
                <a:spcPts val="3300"/>
              </a:spcBef>
              <a:buBlip>
                <a:blip r:embed="rId3"/>
              </a:buBlip>
              <a:defRPr sz="4743"/>
            </a:pPr>
            <a:r>
              <a:t>Revelation 16:13-14, “And I saw three unclean spirits like frogs coming out of the mouth of the dragon, out of the mouth of the beast, and out of the mouth of the false prophet. [14] For they are spirits of demons, performing signs, which go out to the kings of the earth and of the whole world, to gather them to the battle of that great day of God Almighty.”</a:t>
            </a:r>
          </a:p>
          <a:p>
            <a:pPr marL="531494" indent="-531494" defTabSz="767715">
              <a:lnSpc>
                <a:spcPct val="110000"/>
              </a:lnSpc>
              <a:spcBef>
                <a:spcPts val="3300"/>
              </a:spcBef>
              <a:buBlip>
                <a:blip r:embed="rId3"/>
              </a:buBlip>
              <a:defRPr sz="4743"/>
            </a:pPr>
            <a:r>
              <a:t>19:19: “the beast, the kings of the earth, and their armies, gathered together to make war”</a:t>
            </a:r>
          </a:p>
          <a:p>
            <a:pPr marL="531494" indent="-531494" defTabSz="767715">
              <a:lnSpc>
                <a:spcPct val="110000"/>
              </a:lnSpc>
              <a:spcBef>
                <a:spcPts val="3300"/>
              </a:spcBef>
              <a:buBlip>
                <a:blip r:embed="rId3"/>
              </a:buBlip>
              <a:defRPr sz="4743"/>
            </a:pPr>
            <a:r>
              <a:t>20:8-9: Satan, “will go out to deceive the nations which are in the four corners of the earth, Gog and Magog, to gather them together to battle, whose number is as the sand of the sea. [9] They went up on the breadth of the earth and surrounded the camp of the saints and the beloved city.”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Revelation 19:19-21"/>
          <p:cNvSpPr txBox="1"/>
          <p:nvPr>
            <p:ph type="ctrTitle"/>
          </p:nvPr>
        </p:nvSpPr>
        <p:spPr>
          <a:prstGeom prst="rect">
            <a:avLst/>
          </a:prstGeom>
        </p:spPr>
        <p:txBody>
          <a:bodyPr/>
          <a:lstStyle/>
          <a:p>
            <a:pPr/>
            <a:r>
              <a:t>Revelation 19:19-21</a:t>
            </a:r>
          </a:p>
        </p:txBody>
      </p:sp>
      <p:sp>
        <p:nvSpPr>
          <p:cNvPr id="248" name="And I saw the beast, the kings of the earth, and their armies, gathered together to make war against Him who sat on the horse and against His army. Then the beast was captured, and with him the false prophet who worked signs in his presence, by which he "/>
          <p:cNvSpPr txBox="1"/>
          <p:nvPr>
            <p:ph type="subTitle" idx="1"/>
          </p:nvPr>
        </p:nvSpPr>
        <p:spPr>
          <a:prstGeom prst="rect">
            <a:avLst/>
          </a:prstGeom>
        </p:spPr>
        <p:txBody>
          <a:bodyPr/>
          <a:lstStyle>
            <a:lvl1pPr defTabSz="676909">
              <a:defRPr sz="4920"/>
            </a:lvl1pPr>
          </a:lstStyle>
          <a:p>
            <a:pPr/>
            <a:r>
              <a:t>And I saw the beast, the kings of the earth, and their armies, gathered together to make war against Him who sat on the horse and against His army. Then the beast was captured, and with him the false prophet who worked signs in his presence, by which he deceived those who received the mark of the beast and those who worshiped his image. These two were cast alive into the lake of fire burning with brimstone. And the rest were killed with the sword which proceeded from the mouth of Him who sat on the horse. And all the birds were filled with their flesh.</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e papacy’s final days"/>
          <p:cNvSpPr txBox="1"/>
          <p:nvPr>
            <p:ph type="title"/>
          </p:nvPr>
        </p:nvSpPr>
        <p:spPr>
          <a:prstGeom prst="rect">
            <a:avLst/>
          </a:prstGeom>
        </p:spPr>
        <p:txBody>
          <a:bodyPr/>
          <a:lstStyle/>
          <a:p>
            <a:pPr/>
            <a:r>
              <a:t>The papacy’s final days</a:t>
            </a:r>
          </a:p>
        </p:txBody>
      </p:sp>
      <p:sp>
        <p:nvSpPr>
          <p:cNvPr id="251" name="It will appear to serve Christ whilst opposing Him…"/>
          <p:cNvSpPr txBox="1"/>
          <p:nvPr>
            <p:ph type="body" idx="1"/>
          </p:nvPr>
        </p:nvSpPr>
        <p:spPr>
          <a:prstGeom prst="rect">
            <a:avLst/>
          </a:prstGeom>
        </p:spPr>
        <p:txBody>
          <a:bodyPr/>
          <a:lstStyle/>
          <a:p>
            <a:pPr marL="560069" indent="-560069" defTabSz="808990">
              <a:lnSpc>
                <a:spcPct val="110000"/>
              </a:lnSpc>
              <a:spcBef>
                <a:spcPts val="3500"/>
              </a:spcBef>
              <a:buBlip>
                <a:blip r:embed="rId2"/>
              </a:buBlip>
              <a:defRPr sz="5880"/>
            </a:pPr>
            <a:r>
              <a:t>It will appear to serve Christ whilst opposing Him</a:t>
            </a:r>
          </a:p>
          <a:p>
            <a:pPr lvl="1" marL="1120139" indent="-560069" defTabSz="808990">
              <a:lnSpc>
                <a:spcPct val="110000"/>
              </a:lnSpc>
              <a:spcBef>
                <a:spcPts val="3500"/>
              </a:spcBef>
              <a:buBlip>
                <a:blip r:embed="rId2"/>
              </a:buBlip>
              <a:defRPr sz="5880"/>
            </a:pPr>
            <a:r>
              <a:t>He looks like a lamb but talks like a dragon (13:11), a “wolf in sheep’s clothing”</a:t>
            </a:r>
          </a:p>
          <a:p>
            <a:pPr marL="560069" indent="-560069" defTabSz="808990">
              <a:lnSpc>
                <a:spcPct val="110000"/>
              </a:lnSpc>
              <a:spcBef>
                <a:spcPts val="3500"/>
              </a:spcBef>
              <a:buBlip>
                <a:blip r:embed="rId2"/>
              </a:buBlip>
              <a:defRPr sz="5880"/>
            </a:pPr>
            <a:r>
              <a:t>It will assist in gathering the nations of the world for Armageddon (16:13-14)</a:t>
            </a:r>
          </a:p>
          <a:p>
            <a:pPr marL="560069" indent="-560069" defTabSz="808990">
              <a:lnSpc>
                <a:spcPct val="110000"/>
              </a:lnSpc>
              <a:spcBef>
                <a:spcPts val="3500"/>
              </a:spcBef>
              <a:buBlip>
                <a:blip r:embed="rId2"/>
              </a:buBlip>
              <a:defRPr sz="5880"/>
            </a:pPr>
            <a:r>
              <a:t>The papacy and the Catholic Church will remain intact until the return of Jesus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1">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1"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he end of the false Prophet"/>
          <p:cNvSpPr txBox="1"/>
          <p:nvPr>
            <p:ph type="title"/>
          </p:nvPr>
        </p:nvSpPr>
        <p:spPr>
          <a:prstGeom prst="rect">
            <a:avLst/>
          </a:prstGeom>
        </p:spPr>
        <p:txBody>
          <a:bodyPr/>
          <a:lstStyle/>
          <a:p>
            <a:pPr/>
            <a:r>
              <a:t>The end of the false Prophet</a:t>
            </a:r>
          </a:p>
        </p:txBody>
      </p:sp>
      <p:sp>
        <p:nvSpPr>
          <p:cNvPr id="254" name="He is “cast alive into the lake of fire burning with brimstone” — the office will exist until the return of Jesus…"/>
          <p:cNvSpPr txBox="1"/>
          <p:nvPr>
            <p:ph type="body" idx="1"/>
          </p:nvPr>
        </p:nvSpPr>
        <p:spPr>
          <a:prstGeom prst="rect">
            <a:avLst/>
          </a:prstGeom>
        </p:spPr>
        <p:txBody>
          <a:bodyPr/>
          <a:lstStyle/>
          <a:p>
            <a:pPr marL="531494" indent="-531494" defTabSz="767715">
              <a:lnSpc>
                <a:spcPct val="110000"/>
              </a:lnSpc>
              <a:spcBef>
                <a:spcPts val="2700"/>
              </a:spcBef>
              <a:buBlip>
                <a:blip r:embed="rId2"/>
              </a:buBlip>
              <a:defRPr sz="5022"/>
            </a:pPr>
            <a:r>
              <a:t>He is “cast alive into the lake of fire burning with brimstone” — the office will exist until the return of Jesus</a:t>
            </a:r>
          </a:p>
          <a:p>
            <a:pPr marL="531494" indent="-531494" defTabSz="767715">
              <a:lnSpc>
                <a:spcPct val="110000"/>
              </a:lnSpc>
              <a:spcBef>
                <a:spcPts val="2700"/>
              </a:spcBef>
              <a:buBlip>
                <a:blip r:embed="rId2"/>
              </a:buBlip>
              <a:defRPr sz="5022"/>
            </a:pPr>
            <a:r>
              <a:t>Daniel 7:21-22, “I was watching; and the same horn was making war against the saints, and prevailing against them, [22] until the Ancient of Days came, and a judgment was made in favor of the saints of the Most High, and the time came for the saints to possess the kingdom.”</a:t>
            </a:r>
          </a:p>
          <a:p>
            <a:pPr marL="531494" indent="-531494" defTabSz="767715">
              <a:lnSpc>
                <a:spcPct val="110000"/>
              </a:lnSpc>
              <a:spcBef>
                <a:spcPts val="2700"/>
              </a:spcBef>
              <a:buBlip>
                <a:blip r:embed="rId2"/>
              </a:buBlip>
              <a:defRPr sz="5022"/>
            </a:pPr>
            <a:r>
              <a:t>2 Thessalonians 2:8, “And then the lawless one will be revealed, whom the Lord will consume with the breath of His mouth and destroy with the brightness of His coming.”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4"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21st Century Warfare"/>
          <p:cNvSpPr txBox="1"/>
          <p:nvPr>
            <p:ph type="title"/>
          </p:nvPr>
        </p:nvSpPr>
        <p:spPr>
          <a:prstGeom prst="rect">
            <a:avLst/>
          </a:prstGeom>
        </p:spPr>
        <p:txBody>
          <a:bodyPr/>
          <a:lstStyle/>
          <a:p>
            <a:pPr/>
            <a:r>
              <a:t>21</a:t>
            </a:r>
            <a:r>
              <a:rPr baseline="31999"/>
              <a:t>st</a:t>
            </a:r>
            <a:r>
              <a:t> Century Warfare</a:t>
            </a:r>
          </a:p>
        </p:txBody>
      </p:sp>
      <p:sp>
        <p:nvSpPr>
          <p:cNvPr id="257" name="Opium Wars part 2 — Chinese manufactured fentanyl…"/>
          <p:cNvSpPr txBox="1"/>
          <p:nvPr>
            <p:ph type="body" idx="1"/>
          </p:nvPr>
        </p:nvSpPr>
        <p:spPr>
          <a:prstGeom prst="rect">
            <a:avLst/>
          </a:prstGeom>
        </p:spPr>
        <p:txBody>
          <a:bodyPr/>
          <a:lstStyle/>
          <a:p>
            <a:pPr marL="542924" indent="-542924" defTabSz="784225">
              <a:lnSpc>
                <a:spcPct val="110000"/>
              </a:lnSpc>
              <a:spcBef>
                <a:spcPts val="3200"/>
              </a:spcBef>
              <a:buBlip>
                <a:blip r:embed="rId3"/>
              </a:buBlip>
              <a:defRPr sz="5700"/>
            </a:pPr>
            <a:r>
              <a:t>Opium Wars part 2 — Chinese manufactured fentanyl</a:t>
            </a:r>
          </a:p>
          <a:p>
            <a:pPr marL="542924" indent="-542924" defTabSz="784225">
              <a:lnSpc>
                <a:spcPct val="110000"/>
              </a:lnSpc>
              <a:spcBef>
                <a:spcPts val="3200"/>
              </a:spcBef>
              <a:buBlip>
                <a:blip r:embed="rId3"/>
              </a:buBlip>
              <a:defRPr sz="5700"/>
            </a:pPr>
            <a:r>
              <a:t>Stuxnet — zero days, cyber warfare</a:t>
            </a:r>
          </a:p>
          <a:p>
            <a:pPr marL="542924" indent="-542924" defTabSz="784225">
              <a:lnSpc>
                <a:spcPct val="110000"/>
              </a:lnSpc>
              <a:spcBef>
                <a:spcPts val="3200"/>
              </a:spcBef>
              <a:buBlip>
                <a:blip r:embed="rId3"/>
              </a:buBlip>
              <a:defRPr sz="5700"/>
            </a:pPr>
            <a:r>
              <a:t>Artificial intelligence</a:t>
            </a:r>
          </a:p>
          <a:p>
            <a:pPr marL="542924" indent="-542924" defTabSz="784225">
              <a:lnSpc>
                <a:spcPct val="110000"/>
              </a:lnSpc>
              <a:spcBef>
                <a:spcPts val="3200"/>
              </a:spcBef>
              <a:buBlip>
                <a:blip r:embed="rId3"/>
              </a:buBlip>
              <a:defRPr sz="5700"/>
            </a:pPr>
            <a:r>
              <a:t>The war in Ukraine — economic measures, CIA operators and contractors, military “advisers,” $100 billion+ in aid, US munitions and equipment</a:t>
            </a:r>
          </a:p>
          <a:p>
            <a:pPr lvl="1" marL="1085849" indent="-542924" defTabSz="784225">
              <a:lnSpc>
                <a:spcPct val="110000"/>
              </a:lnSpc>
              <a:spcBef>
                <a:spcPts val="3200"/>
              </a:spcBef>
              <a:buBlip>
                <a:blip r:embed="rId3"/>
              </a:buBlip>
              <a:defRPr sz="5700"/>
            </a:pPr>
            <a:r>
              <a:t>Does it feel like we’re at war?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7"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Is armageddon a traditional war?"/>
          <p:cNvSpPr txBox="1"/>
          <p:nvPr>
            <p:ph type="title"/>
          </p:nvPr>
        </p:nvSpPr>
        <p:spPr>
          <a:prstGeom prst="rect">
            <a:avLst/>
          </a:prstGeom>
        </p:spPr>
        <p:txBody>
          <a:bodyPr/>
          <a:lstStyle/>
          <a:p>
            <a:pPr/>
            <a:r>
              <a:t>Is armageddon a traditional war?</a:t>
            </a:r>
          </a:p>
        </p:txBody>
      </p:sp>
      <p:sp>
        <p:nvSpPr>
          <p:cNvPr id="262" name="19:15, “Now out of His mouth goes a sharp sword, that with it He should strike the nations.”…"/>
          <p:cNvSpPr txBox="1"/>
          <p:nvPr>
            <p:ph type="body" idx="1"/>
          </p:nvPr>
        </p:nvSpPr>
        <p:spPr>
          <a:prstGeom prst="rect">
            <a:avLst/>
          </a:prstGeom>
        </p:spPr>
        <p:txBody>
          <a:bodyPr/>
          <a:lstStyle/>
          <a:p>
            <a:pPr marL="537209" indent="-537209" defTabSz="775969">
              <a:lnSpc>
                <a:spcPct val="110000"/>
              </a:lnSpc>
              <a:spcBef>
                <a:spcPts val="3300"/>
              </a:spcBef>
              <a:buBlip>
                <a:blip r:embed="rId2"/>
              </a:buBlip>
              <a:defRPr sz="4324"/>
            </a:pPr>
            <a:r>
              <a:t>19:15, “Now out of His mouth goes a sharp sword, that with it He should strike the nations.”</a:t>
            </a:r>
          </a:p>
          <a:p>
            <a:pPr marL="537209" indent="-537209" defTabSz="775969">
              <a:lnSpc>
                <a:spcPct val="110000"/>
              </a:lnSpc>
              <a:spcBef>
                <a:spcPts val="3300"/>
              </a:spcBef>
              <a:buBlip>
                <a:blip r:embed="rId2"/>
              </a:buBlip>
              <a:defRPr sz="4324"/>
            </a:pPr>
            <a:r>
              <a:t>19:21, “And the rest were killed with the sword which proceeded from the mouth of Him who sat on the horse.”</a:t>
            </a:r>
          </a:p>
          <a:p>
            <a:pPr marL="537209" indent="-537209" defTabSz="775969">
              <a:lnSpc>
                <a:spcPct val="110000"/>
              </a:lnSpc>
              <a:spcBef>
                <a:spcPts val="3300"/>
              </a:spcBef>
              <a:buBlip>
                <a:blip r:embed="rId2"/>
              </a:buBlip>
              <a:defRPr sz="4324"/>
            </a:pPr>
            <a:r>
              <a:t>Ephesians 6</a:t>
            </a:r>
          </a:p>
          <a:p>
            <a:pPr lvl="1" marL="1074419" indent="-537209" defTabSz="775969">
              <a:lnSpc>
                <a:spcPct val="110000"/>
              </a:lnSpc>
              <a:spcBef>
                <a:spcPts val="3300"/>
              </a:spcBef>
              <a:buBlip>
                <a:blip r:embed="rId2"/>
              </a:buBlip>
              <a:defRPr sz="4324"/>
            </a:pPr>
            <a:r>
              <a:t>“For we do not wrestle against flesh and blood, but against principalities, against powers, against the rulers of the darkness of this age, against spiritual hosts of wickedness in the heavenly places” (verse 12).</a:t>
            </a:r>
          </a:p>
          <a:p>
            <a:pPr lvl="1" marL="1074419" indent="-537209" defTabSz="775969">
              <a:lnSpc>
                <a:spcPct val="110000"/>
              </a:lnSpc>
              <a:spcBef>
                <a:spcPts val="3300"/>
              </a:spcBef>
              <a:buBlip>
                <a:blip r:embed="rId2"/>
              </a:buBlip>
              <a:defRPr sz="4324"/>
            </a:pPr>
            <a:r>
              <a:t>“And take the helmet of salvation, and the sword of the Spirit, which is the word of God” (verse 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He comes as a thief"/>
          <p:cNvSpPr txBox="1"/>
          <p:nvPr>
            <p:ph type="title"/>
          </p:nvPr>
        </p:nvSpPr>
        <p:spPr>
          <a:prstGeom prst="rect">
            <a:avLst/>
          </a:prstGeom>
        </p:spPr>
        <p:txBody>
          <a:bodyPr/>
          <a:lstStyle/>
          <a:p>
            <a:pPr/>
            <a:r>
              <a:t>He comes as a thief</a:t>
            </a:r>
          </a:p>
        </p:txBody>
      </p:sp>
      <p:sp>
        <p:nvSpPr>
          <p:cNvPr id="265" name="“Behold, I am coming as a thief. Blessed is he who watches, and keeps his garments, lest he walk naked and they see his shame.” (Revelation 16:15)…"/>
          <p:cNvSpPr txBox="1"/>
          <p:nvPr>
            <p:ph type="body" idx="1"/>
          </p:nvPr>
        </p:nvSpPr>
        <p:spPr>
          <a:prstGeom prst="rect">
            <a:avLst/>
          </a:prstGeom>
        </p:spPr>
        <p:txBody>
          <a:bodyPr/>
          <a:lstStyle/>
          <a:p>
            <a:pPr marL="565784" indent="-565784" defTabSz="817244">
              <a:lnSpc>
                <a:spcPct val="110000"/>
              </a:lnSpc>
              <a:spcBef>
                <a:spcPts val="5800"/>
              </a:spcBef>
              <a:buBlip>
                <a:blip r:embed="rId2"/>
              </a:buBlip>
              <a:defRPr sz="5841"/>
            </a:pPr>
            <a:r>
              <a:t>“Behold, I am coming as a thief. Blessed is he who watches, and keeps his garments, lest he walk naked and they see his shame.” (Revelation 16:15)</a:t>
            </a:r>
          </a:p>
          <a:p>
            <a:pPr marL="565784" indent="-565784" defTabSz="817244">
              <a:lnSpc>
                <a:spcPct val="110000"/>
              </a:lnSpc>
              <a:spcBef>
                <a:spcPts val="5800"/>
              </a:spcBef>
              <a:buBlip>
                <a:blip r:embed="rId2"/>
              </a:buBlip>
              <a:defRPr sz="5841"/>
            </a:pPr>
            <a:r>
              <a:t>“Watch therefore, for you do not know what hour your Lord is coming. But know this, that if the master of the house had known what hour the thief would come, he would have watched and not allowed his house to be broken into. Therefore you also be ready, for the Son of Man is coming at an hour you do not expect.” (Matthew 24:42-44)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5"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Armageddon could be happening right now."/>
          <p:cNvSpPr txBox="1"/>
          <p:nvPr>
            <p:ph type="title"/>
          </p:nvPr>
        </p:nvSpPr>
        <p:spPr>
          <a:prstGeom prst="rect">
            <a:avLst/>
          </a:prstGeom>
        </p:spPr>
        <p:txBody>
          <a:bodyPr/>
          <a:lstStyle>
            <a:lvl1pPr>
              <a:lnSpc>
                <a:spcPct val="110000"/>
              </a:lnSpc>
            </a:lvl1pPr>
          </a:lstStyle>
          <a:p>
            <a:pPr/>
            <a:r>
              <a:t>Armageddon could be happening right now.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Revelation 19:1-5"/>
          <p:cNvSpPr txBox="1"/>
          <p:nvPr>
            <p:ph type="ctrTitle"/>
          </p:nvPr>
        </p:nvSpPr>
        <p:spPr>
          <a:prstGeom prst="rect">
            <a:avLst/>
          </a:prstGeom>
        </p:spPr>
        <p:txBody>
          <a:bodyPr/>
          <a:lstStyle/>
          <a:p>
            <a:pPr/>
            <a:r>
              <a:t>Revelation 19:1-5</a:t>
            </a:r>
          </a:p>
        </p:txBody>
      </p:sp>
      <p:sp>
        <p:nvSpPr>
          <p:cNvPr id="164" name="After these things I heard a loud voice of a great multitude in heaven, saying, &quot;Alleluia! Salvation and glory and honor and power belong to the Lord our God! For true and righteous are His judgments, because He has judged the great harlot who corrupted "/>
          <p:cNvSpPr txBox="1"/>
          <p:nvPr>
            <p:ph type="subTitle" idx="1"/>
          </p:nvPr>
        </p:nvSpPr>
        <p:spPr>
          <a:xfrm>
            <a:off x="952500" y="6112709"/>
            <a:ext cx="22479000" cy="6549710"/>
          </a:xfrm>
          <a:prstGeom prst="rect">
            <a:avLst/>
          </a:prstGeom>
        </p:spPr>
        <p:txBody>
          <a:bodyPr/>
          <a:lstStyle>
            <a:lvl1pPr defTabSz="643889">
              <a:defRPr sz="4680"/>
            </a:lvl1pPr>
          </a:lstStyle>
          <a:p>
            <a:pPr/>
            <a:r>
              <a:t>After these things I heard a loud voice of a great multitude in heaven, saying, "Alleluia! Salvation and glory and honor and power belong to the Lord our God! For true and righteous are His judgments, because He has judged the great harlot who corrupted the earth with her fornication; and He has avenged on her the blood of His servants shed by her." Again they said, "Alleluia! Her smoke rises up forever and ever!" And the twenty-four elders and the four living creatures fell down and worshiped God who sat on the throne, saying, "Amen! Alleluia!" Then a voice came from the throne, saying, "Praise our God, all you His servants and those who fear Him, both small and great!"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 heavenly celebration"/>
          <p:cNvSpPr txBox="1"/>
          <p:nvPr>
            <p:ph type="title"/>
          </p:nvPr>
        </p:nvSpPr>
        <p:spPr>
          <a:prstGeom prst="rect">
            <a:avLst/>
          </a:prstGeom>
        </p:spPr>
        <p:txBody>
          <a:bodyPr/>
          <a:lstStyle/>
          <a:p>
            <a:pPr/>
            <a:r>
              <a:t>A heavenly celebration </a:t>
            </a:r>
          </a:p>
        </p:txBody>
      </p:sp>
      <p:sp>
        <p:nvSpPr>
          <p:cNvPr id="167" name="Three groups praising God a multitude of voices (verses 1-3), the 24 elders (verse 4), and an unidentified voice (verse 5)…"/>
          <p:cNvSpPr txBox="1"/>
          <p:nvPr>
            <p:ph type="body" idx="1"/>
          </p:nvPr>
        </p:nvSpPr>
        <p:spPr>
          <a:prstGeom prst="rect">
            <a:avLst/>
          </a:prstGeom>
        </p:spPr>
        <p:txBody>
          <a:bodyPr/>
          <a:lstStyle/>
          <a:p>
            <a:pPr marL="554354" indent="-554354" defTabSz="800735">
              <a:lnSpc>
                <a:spcPct val="120000"/>
              </a:lnSpc>
              <a:spcBef>
                <a:spcPts val="5000"/>
              </a:spcBef>
              <a:buBlip>
                <a:blip r:embed="rId2"/>
              </a:buBlip>
              <a:defRPr sz="5820"/>
            </a:pPr>
            <a:r>
              <a:t>Three groups praising God a multitude of voices (verses 1-3), the 24 elders (verse 4), and an unidentified voice (verse 5)</a:t>
            </a:r>
          </a:p>
          <a:p>
            <a:pPr marL="554354" indent="-554354" defTabSz="800735">
              <a:lnSpc>
                <a:spcPct val="120000"/>
              </a:lnSpc>
              <a:spcBef>
                <a:spcPts val="5000"/>
              </a:spcBef>
              <a:buBlip>
                <a:blip r:embed="rId2"/>
              </a:buBlip>
              <a:defRPr sz="5820"/>
            </a:pPr>
            <a:r>
              <a:t>Two reasons for God’s judgment </a:t>
            </a:r>
          </a:p>
          <a:p>
            <a:pPr lvl="1" marL="1108709" indent="-554354" defTabSz="800735">
              <a:lnSpc>
                <a:spcPct val="120000"/>
              </a:lnSpc>
              <a:spcBef>
                <a:spcPts val="5000"/>
              </a:spcBef>
              <a:buBlip>
                <a:blip r:embed="rId2"/>
              </a:buBlip>
              <a:defRPr sz="5820"/>
            </a:pPr>
            <a:r>
              <a:t>Babylon “corrupted the earth with her fornication” </a:t>
            </a:r>
          </a:p>
          <a:p>
            <a:pPr lvl="1" marL="1108709" indent="-554354" defTabSz="800735">
              <a:lnSpc>
                <a:spcPct val="120000"/>
              </a:lnSpc>
              <a:spcBef>
                <a:spcPts val="5000"/>
              </a:spcBef>
              <a:buBlip>
                <a:blip r:embed="rId2"/>
              </a:buBlip>
              <a:defRPr sz="5820"/>
            </a:pPr>
            <a:r>
              <a:t>“He has avenged on her the blood of His servants shed by her” - the oppression of those who dissented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corrupted the earth with her fornication”"/>
          <p:cNvSpPr txBox="1"/>
          <p:nvPr>
            <p:ph type="title"/>
          </p:nvPr>
        </p:nvSpPr>
        <p:spPr>
          <a:prstGeom prst="rect">
            <a:avLst/>
          </a:prstGeom>
        </p:spPr>
        <p:txBody>
          <a:bodyPr/>
          <a:lstStyle>
            <a:lvl1pPr>
              <a:defRPr sz="7600"/>
            </a:lvl1pPr>
          </a:lstStyle>
          <a:p>
            <a:pPr/>
            <a:r>
              <a:t>“corrupted the earth with her fornication”</a:t>
            </a:r>
          </a:p>
        </p:txBody>
      </p:sp>
      <p:sp>
        <p:nvSpPr>
          <p:cNvPr id="170" name="Fornication = apostasy, spiritual adultery…"/>
          <p:cNvSpPr txBox="1"/>
          <p:nvPr>
            <p:ph type="body" idx="1"/>
          </p:nvPr>
        </p:nvSpPr>
        <p:spPr>
          <a:xfrm>
            <a:off x="952500" y="3849574"/>
            <a:ext cx="22479000" cy="8893402"/>
          </a:xfrm>
          <a:prstGeom prst="rect">
            <a:avLst/>
          </a:prstGeom>
        </p:spPr>
        <p:txBody>
          <a:bodyPr/>
          <a:lstStyle/>
          <a:p>
            <a:pPr marL="531494" indent="-531494" defTabSz="767715">
              <a:lnSpc>
                <a:spcPct val="110000"/>
              </a:lnSpc>
              <a:spcBef>
                <a:spcPts val="3900"/>
              </a:spcBef>
              <a:buBlip>
                <a:blip r:embed="rId2"/>
              </a:buBlip>
              <a:defRPr sz="5022"/>
            </a:pPr>
            <a:r>
              <a:t>Fornication = apostasy, spiritual adultery</a:t>
            </a:r>
          </a:p>
          <a:p>
            <a:pPr marL="531494" indent="-531494" defTabSz="767715">
              <a:lnSpc>
                <a:spcPct val="110000"/>
              </a:lnSpc>
              <a:spcBef>
                <a:spcPts val="3900"/>
              </a:spcBef>
              <a:buBlip>
                <a:blip r:embed="rId2"/>
              </a:buBlip>
              <a:defRPr sz="5022"/>
            </a:pPr>
            <a:r>
              <a:t>Revelation 9:20-21, “But the rest of mankind, who were not killed by these plagues, did not repent of the works of their hands, that they should not worship demons, and idols of gold, silver, brass, stone, and wood, which can neither see nor hear nor walk. [21] And they did not repent of their murders or their sorceries or their sexual immorality or their thefts.”</a:t>
            </a:r>
          </a:p>
          <a:p>
            <a:pPr lvl="1" marL="1062989" indent="-531494" defTabSz="767715">
              <a:lnSpc>
                <a:spcPct val="110000"/>
              </a:lnSpc>
              <a:spcBef>
                <a:spcPts val="3900"/>
              </a:spcBef>
              <a:buBlip>
                <a:blip r:embed="rId2"/>
              </a:buBlip>
              <a:defRPr sz="5022"/>
            </a:pPr>
            <a:r>
              <a:t>The Catholic Church did these things </a:t>
            </a:r>
            <a:r>
              <a:rPr i="1" u="sng"/>
              <a:t>in the name of Christ</a:t>
            </a:r>
          </a:p>
          <a:p>
            <a:pPr marL="531494" indent="-531494" defTabSz="767715">
              <a:lnSpc>
                <a:spcPct val="110000"/>
              </a:lnSpc>
              <a:spcBef>
                <a:spcPts val="3900"/>
              </a:spcBef>
              <a:buBlip>
                <a:blip r:embed="rId2"/>
              </a:buBlip>
              <a:defRPr sz="5022"/>
            </a:pPr>
            <a:r>
              <a:t>Contrasted with the faithful “who were not defiled with women, for they are virgins. These are the ones who follow the Lamb wherever He goes” (14:4).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venged…the blood of His servants”"/>
          <p:cNvSpPr txBox="1"/>
          <p:nvPr>
            <p:ph type="title"/>
          </p:nvPr>
        </p:nvSpPr>
        <p:spPr>
          <a:prstGeom prst="rect">
            <a:avLst/>
          </a:prstGeom>
        </p:spPr>
        <p:txBody>
          <a:bodyPr/>
          <a:lstStyle>
            <a:lvl1pPr>
              <a:defRPr sz="8900"/>
            </a:lvl1pPr>
          </a:lstStyle>
          <a:p>
            <a:pPr/>
            <a:r>
              <a:t>“Avenged…the blood of His servants”</a:t>
            </a:r>
          </a:p>
        </p:txBody>
      </p:sp>
      <p:sp>
        <p:nvSpPr>
          <p:cNvPr id="173" name="Revelation 13:6-7, “Then he opened his mouth in blasphemy against God, to blaspheme His name, His tabernacle, and those who dwell in heaven. It was granted to him to make war with the saints and to overcome them.”…"/>
          <p:cNvSpPr txBox="1"/>
          <p:nvPr>
            <p:ph type="body" idx="1"/>
          </p:nvPr>
        </p:nvSpPr>
        <p:spPr>
          <a:prstGeom prst="rect">
            <a:avLst/>
          </a:prstGeom>
        </p:spPr>
        <p:txBody>
          <a:bodyPr/>
          <a:lstStyle/>
          <a:p>
            <a:pPr marL="565784" indent="-565784" defTabSz="817244">
              <a:lnSpc>
                <a:spcPct val="110000"/>
              </a:lnSpc>
              <a:spcBef>
                <a:spcPts val="3500"/>
              </a:spcBef>
              <a:buBlip>
                <a:blip r:embed="rId2"/>
              </a:buBlip>
              <a:defRPr sz="5247"/>
            </a:pPr>
            <a:r>
              <a:t>Revelation 13:6-7, “Then he opened his mouth in blasphemy against God, to blaspheme His name, His tabernacle, and those who dwell in heaven. It was granted to him to make war with the saints and to overcome them.”</a:t>
            </a:r>
          </a:p>
          <a:p>
            <a:pPr marL="565784" indent="-565784" defTabSz="817244">
              <a:lnSpc>
                <a:spcPct val="110000"/>
              </a:lnSpc>
              <a:spcBef>
                <a:spcPts val="3500"/>
              </a:spcBef>
              <a:buBlip>
                <a:blip r:embed="rId2"/>
              </a:buBlip>
              <a:defRPr sz="5247"/>
            </a:pPr>
            <a:r>
              <a:t>Revelation 16:5-7, “And I heard the angel of the waters saying: ‘You are righteous, O Lord, The One who is and who was and who is to be, Because You have judged these things. [6] For they have shed the blood of saints and prophets, And You have given them blood to drink. For it is their just due.’ [7] And I heard another from the altar saying, ‘Even so, Lord God Almighty, true and righteous are Your judgments.’”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Babylon cast into hell"/>
          <p:cNvSpPr txBox="1"/>
          <p:nvPr>
            <p:ph type="title"/>
          </p:nvPr>
        </p:nvSpPr>
        <p:spPr>
          <a:prstGeom prst="rect">
            <a:avLst/>
          </a:prstGeom>
        </p:spPr>
        <p:txBody>
          <a:bodyPr/>
          <a:lstStyle/>
          <a:p>
            <a:pPr/>
            <a:r>
              <a:t>Babylon cast into hell</a:t>
            </a:r>
          </a:p>
        </p:txBody>
      </p:sp>
      <p:sp>
        <p:nvSpPr>
          <p:cNvPr id="176" name="“smoke rises up forever” + “no rest day or night” (cf with 14:1)…"/>
          <p:cNvSpPr txBox="1"/>
          <p:nvPr>
            <p:ph type="body" idx="1"/>
          </p:nvPr>
        </p:nvSpPr>
        <p:spPr>
          <a:prstGeom prst="rect">
            <a:avLst/>
          </a:prstGeom>
        </p:spPr>
        <p:txBody>
          <a:bodyPr/>
          <a:lstStyle/>
          <a:p>
            <a:pPr marL="571499" indent="-571499">
              <a:lnSpc>
                <a:spcPct val="110000"/>
              </a:lnSpc>
              <a:spcBef>
                <a:spcPts val="4200"/>
              </a:spcBef>
              <a:buBlip>
                <a:blip r:embed="rId2"/>
              </a:buBlip>
              <a:defRPr sz="5400"/>
            </a:pPr>
            <a:r>
              <a:t>“smoke rises up forever” + “no rest day or night” (cf with 14:1)</a:t>
            </a:r>
          </a:p>
          <a:p>
            <a:pPr marL="571499" indent="-571499">
              <a:lnSpc>
                <a:spcPct val="110000"/>
              </a:lnSpc>
              <a:spcBef>
                <a:spcPts val="4200"/>
              </a:spcBef>
              <a:buBlip>
                <a:blip r:embed="rId2"/>
              </a:buBlip>
              <a:defRPr sz="5400"/>
            </a:pPr>
            <a:r>
              <a:t>Revelation 14:9-10, “If anyone worships the beast and his image, and receives his mark on his forehead or on his hand…He shall be tormented with fire and brimstone in the presence of the holy angels and in the presence of the Lamb.”</a:t>
            </a:r>
          </a:p>
          <a:p>
            <a:pPr marL="571499" indent="-571499">
              <a:lnSpc>
                <a:spcPct val="110000"/>
              </a:lnSpc>
              <a:spcBef>
                <a:spcPts val="4200"/>
              </a:spcBef>
              <a:buBlip>
                <a:blip r:embed="rId2"/>
              </a:buBlip>
              <a:defRPr sz="5400"/>
            </a:pPr>
            <a:r>
              <a:t>Revelation 20:10, “The devil, who deceived them, was cast into the lake of fire and brimstone where the beast and the false prophet are. And they will be tormented day and night forever and ever.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velation 19:6-8"/>
          <p:cNvSpPr txBox="1"/>
          <p:nvPr>
            <p:ph type="ctrTitle"/>
          </p:nvPr>
        </p:nvSpPr>
        <p:spPr>
          <a:prstGeom prst="rect">
            <a:avLst/>
          </a:prstGeom>
        </p:spPr>
        <p:txBody>
          <a:bodyPr/>
          <a:lstStyle/>
          <a:p>
            <a:pPr/>
            <a:r>
              <a:t>Revelation 19:6-8</a:t>
            </a:r>
          </a:p>
        </p:txBody>
      </p:sp>
      <p:sp>
        <p:nvSpPr>
          <p:cNvPr id="179" name="And I heard, as it were, the voice of a great multitude, as the sound of many waters and as the sound of mighty thunderings, saying, “Alleluia! For the Lord God Omnipotent reigns! Let us be glad and rejoice and give Him glory, for the marriage of the Lam"/>
          <p:cNvSpPr txBox="1"/>
          <p:nvPr>
            <p:ph type="subTitle" idx="1"/>
          </p:nvPr>
        </p:nvSpPr>
        <p:spPr>
          <a:prstGeom prst="rect">
            <a:avLst/>
          </a:prstGeom>
        </p:spPr>
        <p:txBody>
          <a:bodyPr/>
          <a:lstStyle>
            <a:lvl1pPr defTabSz="800735">
              <a:defRPr sz="5820"/>
            </a:lvl1pPr>
          </a:lstStyle>
          <a:p>
            <a:pPr/>
            <a:r>
              <a:t>And I heard, as it were, the voice of a great multitude, as the sound of many waters and as the sound of mighty thunderings, saying, “Alleluia! For the Lord God Omnipotent reigns! Let us be glad and rejoice and give Him glory, for the marriage of the Lamb has come, and His wife has made herself ready.” And to her it was granted to be arrayed in fine linen, clean and bright, for the fine linen is the righteous acts of the saints.</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